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8"/>
  </p:notesMasterIdLst>
  <p:sldIdLst>
    <p:sldId id="337" r:id="rId3"/>
    <p:sldId id="774" r:id="rId4"/>
    <p:sldId id="779" r:id="rId5"/>
    <p:sldId id="785" r:id="rId6"/>
    <p:sldId id="780" r:id="rId7"/>
    <p:sldId id="830" r:id="rId8"/>
    <p:sldId id="790" r:id="rId9"/>
    <p:sldId id="791" r:id="rId10"/>
    <p:sldId id="827" r:id="rId11"/>
    <p:sldId id="829" r:id="rId12"/>
    <p:sldId id="792" r:id="rId13"/>
    <p:sldId id="801" r:id="rId14"/>
    <p:sldId id="802" r:id="rId15"/>
    <p:sldId id="804" r:id="rId16"/>
    <p:sldId id="805" r:id="rId17"/>
    <p:sldId id="806" r:id="rId18"/>
    <p:sldId id="807" r:id="rId19"/>
    <p:sldId id="808" r:id="rId20"/>
    <p:sldId id="813" r:id="rId21"/>
    <p:sldId id="814" r:id="rId22"/>
    <p:sldId id="778" r:id="rId23"/>
    <p:sldId id="820" r:id="rId24"/>
    <p:sldId id="831" r:id="rId25"/>
    <p:sldId id="826" r:id="rId26"/>
    <p:sldId id="727" r:id="rId27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94660"/>
  </p:normalViewPr>
  <p:slideViewPr>
    <p:cSldViewPr showGuides="1">
      <p:cViewPr>
        <p:scale>
          <a:sx n="125" d="100"/>
          <a:sy n="125" d="100"/>
        </p:scale>
        <p:origin x="1296" y="-6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11" Type="http://schemas.openxmlformats.org/officeDocument/2006/relationships/image" Target="../media/image37.wmf"/><Relationship Id="rId5" Type="http://schemas.openxmlformats.org/officeDocument/2006/relationships/image" Target="../media/image3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r">
              <a:defRPr sz="1200"/>
            </a:lvl1pPr>
          </a:lstStyle>
          <a:p>
            <a:fld id="{EAB33E82-301F-4F4E-AD3D-706ED46E9910}" type="datetimeFigureOut">
              <a:rPr lang="ko-KR" altLang="en-US" smtClean="0"/>
              <a:pPr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4" rIns="91430" bIns="4571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30" tIns="45714" rIns="91430" bIns="4571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r">
              <a:defRPr sz="1200"/>
            </a:lvl1pPr>
          </a:lstStyle>
          <a:p>
            <a:fld id="{B483FEC0-F92A-4544-8188-3B7DA3892E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7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9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865" indent="-285718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2869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017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165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313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461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8609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5756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fld id="{CF90031D-935C-4A5D-9F8D-FD23AA9B5EEA}" type="slidenum">
              <a:rPr lang="en-US" altLang="ko-KR" sz="120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sz="1200" dirty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38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10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10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71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11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11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14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14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15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16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16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17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17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18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18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19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19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1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20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20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21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21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60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761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84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53036-E0C5-4E1C-8346-641A7CDD266D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2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4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4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15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5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5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49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6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6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2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7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7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8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8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9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9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86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57456" y="339726"/>
            <a:ext cx="495300" cy="3635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527AB9-6298-44FA-9E1C-7B66247BD5AA}" type="slidenum">
              <a:rPr lang="ko-KR" altLang="en-US" sz="1600" b="1" smtClean="0">
                <a:solidFill>
                  <a:prstClr val="black"/>
                </a:solidFill>
                <a:latin typeface="+mn-ea"/>
                <a:ea typeface="+mn-ea"/>
              </a:rPr>
              <a:pPr>
                <a:defRPr/>
              </a:pPr>
              <a:t>‹#›</a:t>
            </a:fld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6505461"/>
            <a:ext cx="1224136" cy="15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10000"/>
              </a:lnSpc>
              <a:defRPr>
                <a:ea typeface="HY헤드라인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10000"/>
              </a:lnSpc>
              <a:defRPr>
                <a:ea typeface="HY헤드라인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>
              <a:solidFill>
                <a:srgbClr val="000000"/>
              </a:solidFill>
              <a:latin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15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58" y="260649"/>
            <a:ext cx="8585200" cy="3729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41" y="1265068"/>
            <a:ext cx="8585200" cy="42656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28EC5-278E-4CCD-993A-56B7D8FD94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3670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969FE-769B-4ED4-BBF9-1BF6A840E45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54917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80" y="260648"/>
            <a:ext cx="8585200" cy="3258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2481" y="1097280"/>
            <a:ext cx="8580953" cy="484632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en-US" noProof="0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7D160-E2C8-4B37-A302-61470D301D2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41415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CAC-9EB3-46C3-BFBE-360F6EB447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EDA7-7962-47E0-BC48-C81E0048B4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57456" y="339726"/>
            <a:ext cx="495300" cy="3635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527AB9-6298-44FA-9E1C-7B66247BD5AA}" type="slidenum">
              <a:rPr lang="ko-KR" altLang="en-US" sz="1600" b="1" smtClean="0">
                <a:solidFill>
                  <a:prstClr val="black"/>
                </a:solidFill>
                <a:latin typeface="+mn-ea"/>
                <a:ea typeface="+mn-ea"/>
              </a:rPr>
              <a:pPr>
                <a:defRPr/>
              </a:pPr>
              <a:t>‹#›</a:t>
            </a:fld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12" y="6525344"/>
            <a:ext cx="1368152" cy="17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138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183167" y="6495425"/>
            <a:ext cx="6666017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>
              <a:latin typeface="굴림" pitchFamily="50" charset="-127"/>
            </a:endParaRPr>
          </a:p>
        </p:txBody>
      </p:sp>
      <p:sp>
        <p:nvSpPr>
          <p:cNvPr id="2051" name="Rectangle 12"/>
          <p:cNvSpPr>
            <a:spLocks noChangeArrowheads="1"/>
          </p:cNvSpPr>
          <p:nvPr/>
        </p:nvSpPr>
        <p:spPr bwMode="auto">
          <a:xfrm>
            <a:off x="8849497" y="6495425"/>
            <a:ext cx="780000" cy="36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sz="1800" b="1">
              <a:latin typeface="굴림" pitchFamily="50" charset="-127"/>
            </a:endParaRPr>
          </a:p>
        </p:txBody>
      </p:sp>
      <p:sp>
        <p:nvSpPr>
          <p:cNvPr id="770064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97553" y="6512655"/>
            <a:ext cx="685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9" tIns="46665" rIns="93329" bIns="46665" numCol="1" anchor="ctr" anchorCtr="0" compatLnSpc="1">
            <a:prstTxWarp prst="textNoShape">
              <a:avLst/>
            </a:prstTxWarp>
          </a:bodyPr>
          <a:lstStyle>
            <a:lvl1pPr algn="r" latinLnBrk="1"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E787F33D-FCB2-4C80-830F-8BE4806081B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054" name="TextBox 1"/>
          <p:cNvSpPr txBox="1">
            <a:spLocks noChangeArrowheads="1"/>
          </p:cNvSpPr>
          <p:nvPr/>
        </p:nvSpPr>
        <p:spPr bwMode="auto">
          <a:xfrm>
            <a:off x="5814988" y="6652663"/>
            <a:ext cx="2719013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en-US" sz="500" dirty="0">
                <a:solidFill>
                  <a:srgbClr val="7F7F7F"/>
                </a:solidFill>
                <a:latin typeface="Arial" charset="0"/>
                <a:cs typeface="Arial" charset="0"/>
              </a:rPr>
              <a:t>COPYRIGHT©2014 WOORY INDUSTRIAL COMPANY, LTD. ALL RIGHTS RESERVED.</a:t>
            </a:r>
          </a:p>
        </p:txBody>
      </p:sp>
      <p:sp>
        <p:nvSpPr>
          <p:cNvPr id="2055" name="TextBox 15"/>
          <p:cNvSpPr txBox="1">
            <a:spLocks noChangeArrowheads="1"/>
          </p:cNvSpPr>
          <p:nvPr/>
        </p:nvSpPr>
        <p:spPr bwMode="auto">
          <a:xfrm>
            <a:off x="3147556" y="6508402"/>
            <a:ext cx="5391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latin typeface="Arial" charset="0"/>
                <a:cs typeface="Arial" charset="0"/>
              </a:rPr>
              <a:t>The information contained in this document may be privileged and confidential and thus protected from disclosure.</a:t>
            </a:r>
          </a:p>
        </p:txBody>
      </p:sp>
      <p:sp>
        <p:nvSpPr>
          <p:cNvPr id="2056" name="Rectangle 12"/>
          <p:cNvSpPr>
            <a:spLocks noChangeArrowheads="1"/>
          </p:cNvSpPr>
          <p:nvPr/>
        </p:nvSpPr>
        <p:spPr bwMode="auto">
          <a:xfrm>
            <a:off x="269290" y="3"/>
            <a:ext cx="8582543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 dirty="0">
              <a:latin typeface="굴림" pitchFamily="50" charset="-127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8851833" y="3"/>
            <a:ext cx="780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>
              <a:latin typeface="굴림" pitchFamily="50" charset="-127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141" y="6559517"/>
            <a:ext cx="1679097" cy="1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465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ransition spd="med"/>
  <p:hf hdr="0" ftr="0" dt="0"/>
  <p:txStyles>
    <p:titleStyle>
      <a:lvl1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1pPr>
      <a:lvl2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2pPr>
      <a:lvl3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3pPr>
      <a:lvl4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4pPr>
      <a:lvl5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5pPr>
      <a:lvl6pPr marL="4572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50838" indent="-350838" algn="l" defTabSz="933450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1pPr>
      <a:lvl2pPr marL="758825" indent="-292100" algn="l" defTabSz="933450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2pPr>
      <a:lvl3pPr marL="116681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3pPr>
      <a:lvl4pPr marL="1631950" indent="-231775" algn="l" defTabSz="933450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4pPr>
      <a:lvl5pPr marL="21002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5pPr>
      <a:lvl6pPr marL="25574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30146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718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9290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3.wmf"/><Relationship Id="rId25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23" Type="http://schemas.openxmlformats.org/officeDocument/2006/relationships/image" Target="../media/image3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9.png"/><Relationship Id="rId18" Type="http://schemas.openxmlformats.org/officeDocument/2006/relationships/image" Target="../media/image73.png"/><Relationship Id="rId3" Type="http://schemas.openxmlformats.org/officeDocument/2006/relationships/image" Target="../media/image55.png"/><Relationship Id="rId21" Type="http://schemas.openxmlformats.org/officeDocument/2006/relationships/image" Target="../media/image76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1.pn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57.jpe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itle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" y="1124744"/>
            <a:ext cx="9415362" cy="220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965784" y="4613764"/>
            <a:ext cx="6227576" cy="90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8" tIns="45714" rIns="91428" bIns="45714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ko-KR" sz="24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ko-KR" altLang="en-US" sz="2400" b="1" spc="-100" dirty="0" err="1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우리산업주식회사</a:t>
            </a:r>
            <a:r>
              <a:rPr lang="ko-KR" altLang="en-US" sz="2400" b="1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1600" b="1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기술연구소</a:t>
            </a:r>
            <a:endParaRPr lang="ko-KR" altLang="en-US" sz="1600" b="1" spc="-100" dirty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6137" y="3729696"/>
            <a:ext cx="1986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smtClean="0">
                <a:solidFill>
                  <a:srgbClr val="000000"/>
                </a:solidFill>
                <a:latin typeface="+mj-lt"/>
                <a:ea typeface="현대하모니 M" panose="02020603020101020101" pitchFamily="18" charset="-127"/>
                <a:cs typeface="Verdana" panose="020B0604030504040204" pitchFamily="34" charset="0"/>
              </a:rPr>
              <a:t>2023. 10. 10</a:t>
            </a:r>
            <a:endParaRPr kumimoji="1" lang="ko-KR" altLang="en-US" sz="2400" b="1" dirty="0">
              <a:solidFill>
                <a:srgbClr val="000000"/>
              </a:solidFill>
              <a:latin typeface="+mj-lt"/>
              <a:ea typeface="현대하모니 M" panose="02020603020101020101" pitchFamily="18" charset="-127"/>
              <a:cs typeface="Verdana" panose="020B0604030504040204" pitchFamily="34" charset="0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6272" y="6286520"/>
            <a:ext cx="1584176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3715" y="1556792"/>
            <a:ext cx="7236296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balanced" dir="t"/>
          </a:scene3d>
          <a:sp3d prstMaterial="matte"/>
        </p:spPr>
        <p:txBody>
          <a:bodyPr wrap="square">
            <a:spAutoFit/>
            <a:flatTx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CEa</a:t>
            </a: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, </a:t>
            </a:r>
            <a:r>
              <a:rPr kumimoji="1" lang="en-US" altLang="ko-K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CVa</a:t>
            </a: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 PE </a:t>
            </a:r>
            <a:r>
              <a:rPr kumimoji="1"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차종 </a:t>
            </a:r>
            <a:endParaRPr kumimoji="1"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  <a:cs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HV Air PTC Heater </a:t>
            </a:r>
            <a:r>
              <a:rPr kumimoji="1"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개발 검토서</a:t>
            </a:r>
            <a:endParaRPr kumimoji="1"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653" y="5903819"/>
            <a:ext cx="1308091" cy="8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Core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표면 온도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65556"/>
              </p:ext>
            </p:extLst>
          </p:nvPr>
        </p:nvGraphicFramePr>
        <p:xfrm>
          <a:off x="355122" y="1700808"/>
          <a:ext cx="9134382" cy="1858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PTC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STONE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Tc 180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℃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 Tc 160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 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Tc 160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 적용 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Temp Sensor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삭제 예정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고객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SR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요청 및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ES97110-03</a:t>
                      </a:r>
                    </a:p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(7.3.3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항목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09" y="2061627"/>
            <a:ext cx="1629435" cy="831345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34344"/>
              </p:ext>
            </p:extLst>
          </p:nvPr>
        </p:nvGraphicFramePr>
        <p:xfrm>
          <a:off x="1501710" y="2983240"/>
          <a:ext cx="319383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732">
                  <a:extLst>
                    <a:ext uri="{9D8B030D-6E8A-4147-A177-3AD203B41FA5}">
                      <a16:colId xmlns:a16="http://schemas.microsoft.com/office/drawing/2014/main" val="555600235"/>
                    </a:ext>
                  </a:extLst>
                </a:gridCol>
                <a:gridCol w="1165051">
                  <a:extLst>
                    <a:ext uri="{9D8B030D-6E8A-4147-A177-3AD203B41FA5}">
                      <a16:colId xmlns:a16="http://schemas.microsoft.com/office/drawing/2014/main" val="3181726198"/>
                    </a:ext>
                  </a:extLst>
                </a:gridCol>
                <a:gridCol w="1165051">
                  <a:extLst>
                    <a:ext uri="{9D8B030D-6E8A-4147-A177-3AD203B41FA5}">
                      <a16:colId xmlns:a16="http://schemas.microsoft.com/office/drawing/2014/main" val="842094581"/>
                    </a:ext>
                  </a:extLst>
                </a:gridCol>
              </a:tblGrid>
              <a:tr h="21834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NEa,MVa,</a:t>
                      </a:r>
                      <a:r>
                        <a:rPr lang="en-US" altLang="ko-KR" sz="900" baseline="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endParaRPr lang="ko-KR" altLang="en-US" sz="9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CEa</a:t>
                      </a:r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CVa</a:t>
                      </a:r>
                      <a:endParaRPr lang="ko-KR" altLang="en-US" sz="9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60700"/>
                  </a:ext>
                </a:extLst>
              </a:tr>
              <a:tr h="218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180</a:t>
                      </a:r>
                      <a:r>
                        <a:rPr lang="ko-KR" altLang="en-US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160</a:t>
                      </a:r>
                      <a:r>
                        <a:rPr lang="ko-KR" altLang="en-US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7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-. Connectors &amp; Pin map</a:t>
            </a:r>
            <a:endParaRPr lang="ko-KR" altLang="en-US" sz="1800" dirty="0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06948"/>
              </p:ext>
            </p:extLst>
          </p:nvPr>
        </p:nvGraphicFramePr>
        <p:xfrm>
          <a:off x="909529" y="1701336"/>
          <a:ext cx="8651983" cy="38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4607237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42096328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83988765"/>
                    </a:ext>
                  </a:extLst>
                </a:gridCol>
                <a:gridCol w="1991983">
                  <a:extLst>
                    <a:ext uri="{9D8B030D-6E8A-4147-A177-3AD203B41FA5}">
                      <a16:colId xmlns:a16="http://schemas.microsoft.com/office/drawing/2014/main" val="1386754379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5784368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Part number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Terminal No.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Pin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Remark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66174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 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APTIVE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35415839</a:t>
                      </a: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/>
                      </a:r>
                      <a:b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</a:b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lang="pl-PL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Mat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ing</a:t>
                      </a:r>
                      <a:r>
                        <a:rPr lang="pl-PL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HV(+)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3548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HV(-)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9517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Interlock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(+) –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</a:t>
                      </a:r>
                      <a:r>
                        <a:rPr lang="en-US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sz="1200" u="none" strike="noStrike" baseline="0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96425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Interlock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(-) –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22579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LV 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KET MG 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651104-5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/>
                      </a:r>
                      <a:b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</a:b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Mating 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: KET MG 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641107-5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IGN3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425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CLIMATE_CAN</a:t>
                      </a:r>
                      <a:r>
                        <a:rPr lang="en-US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HIGH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072437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CLIMATE_CAN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LOW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13762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GND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29919"/>
                  </a:ext>
                </a:extLst>
              </a:tr>
            </a:tbl>
          </a:graphicData>
        </a:graphic>
      </p:graphicFrame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5673" y="4365104"/>
            <a:ext cx="1584176" cy="111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2" y="2492896"/>
            <a:ext cx="1893259" cy="1328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256" y="2336175"/>
            <a:ext cx="2144990" cy="1365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692" y="3906161"/>
            <a:ext cx="2021785" cy="16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BLOCK DIAGRAM </a:t>
            </a:r>
            <a:endParaRPr lang="ko-KR" altLang="en-US" sz="1800" b="1" dirty="0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sp>
        <p:nvSpPr>
          <p:cNvPr id="247" name="Text Box 87"/>
          <p:cNvSpPr txBox="1">
            <a:spLocks noChangeAspect="1" noChangeArrowheads="1"/>
          </p:cNvSpPr>
          <p:nvPr/>
        </p:nvSpPr>
        <p:spPr bwMode="auto">
          <a:xfrm>
            <a:off x="6904246" y="1492661"/>
            <a:ext cx="578440" cy="18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HV</a:t>
            </a:r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(+)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48" name="Rectangle 111"/>
          <p:cNvSpPr>
            <a:spLocks noChangeAspect="1" noChangeArrowheads="1"/>
          </p:cNvSpPr>
          <p:nvPr/>
        </p:nvSpPr>
        <p:spPr bwMode="auto">
          <a:xfrm>
            <a:off x="4049159" y="2064185"/>
            <a:ext cx="2721332" cy="391602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49" name="Rectangle 111"/>
          <p:cNvSpPr>
            <a:spLocks noChangeAspect="1" noChangeArrowheads="1"/>
          </p:cNvSpPr>
          <p:nvPr/>
        </p:nvSpPr>
        <p:spPr bwMode="auto">
          <a:xfrm>
            <a:off x="6952897" y="2502568"/>
            <a:ext cx="1336156" cy="2869793"/>
          </a:xfrm>
          <a:prstGeom prst="rect">
            <a:avLst/>
          </a:prstGeom>
          <a:solidFill>
            <a:srgbClr val="FF0000">
              <a:alpha val="21176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50" name="Rectangle 111"/>
          <p:cNvSpPr>
            <a:spLocks noChangeAspect="1" noChangeArrowheads="1"/>
          </p:cNvSpPr>
          <p:nvPr/>
        </p:nvSpPr>
        <p:spPr bwMode="auto">
          <a:xfrm>
            <a:off x="7112564" y="3061400"/>
            <a:ext cx="1046235" cy="698891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51" name="Freeform 84"/>
          <p:cNvSpPr>
            <a:spLocks noChangeAspect="1"/>
          </p:cNvSpPr>
          <p:nvPr/>
        </p:nvSpPr>
        <p:spPr bwMode="auto">
          <a:xfrm>
            <a:off x="1563825" y="2670638"/>
            <a:ext cx="911780" cy="0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0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0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252" name="Text Box 137"/>
          <p:cNvSpPr txBox="1">
            <a:spLocks noChangeAspect="1" noChangeArrowheads="1"/>
          </p:cNvSpPr>
          <p:nvPr/>
        </p:nvSpPr>
        <p:spPr bwMode="auto">
          <a:xfrm>
            <a:off x="1582076" y="2510404"/>
            <a:ext cx="407432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IGN(+)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53" name="Freeform 84"/>
          <p:cNvSpPr>
            <a:spLocks noChangeAspect="1"/>
          </p:cNvSpPr>
          <p:nvPr/>
        </p:nvSpPr>
        <p:spPr bwMode="auto">
          <a:xfrm>
            <a:off x="1720690" y="2924993"/>
            <a:ext cx="761917" cy="134456"/>
          </a:xfrm>
          <a:custGeom>
            <a:avLst/>
            <a:gdLst>
              <a:gd name="T0" fmla="*/ 0 w 753"/>
              <a:gd name="T1" fmla="*/ 0 h 184"/>
              <a:gd name="T2" fmla="*/ 2147483647 w 753"/>
              <a:gd name="T3" fmla="*/ 0 h 184"/>
              <a:gd name="T4" fmla="*/ 2147483647 w 753"/>
              <a:gd name="T5" fmla="*/ 2147483647 h 184"/>
              <a:gd name="T6" fmla="*/ 0 60000 65536"/>
              <a:gd name="T7" fmla="*/ 0 60000 65536"/>
              <a:gd name="T8" fmla="*/ 0 60000 65536"/>
              <a:gd name="T9" fmla="*/ 0 w 753"/>
              <a:gd name="T10" fmla="*/ 0 h 184"/>
              <a:gd name="T11" fmla="*/ 753 w 753"/>
              <a:gd name="T12" fmla="*/ 184 h 1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3" h="184">
                <a:moveTo>
                  <a:pt x="4" y="184"/>
                </a:moveTo>
                <a:lnTo>
                  <a:pt x="0" y="0"/>
                </a:lnTo>
                <a:lnTo>
                  <a:pt x="75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254" name="Freeform 84"/>
          <p:cNvSpPr>
            <a:spLocks noChangeAspect="1"/>
          </p:cNvSpPr>
          <p:nvPr/>
        </p:nvSpPr>
        <p:spPr bwMode="auto">
          <a:xfrm flipH="1">
            <a:off x="5482655" y="1600593"/>
            <a:ext cx="1410387" cy="204485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255" name="Text Box 87"/>
          <p:cNvSpPr txBox="1">
            <a:spLocks noChangeAspect="1" noChangeArrowheads="1"/>
          </p:cNvSpPr>
          <p:nvPr/>
        </p:nvSpPr>
        <p:spPr bwMode="auto">
          <a:xfrm>
            <a:off x="6853825" y="1613112"/>
            <a:ext cx="415973" cy="18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HV</a:t>
            </a:r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(-)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56" name="Freeform 84"/>
          <p:cNvSpPr>
            <a:spLocks noChangeAspect="1"/>
          </p:cNvSpPr>
          <p:nvPr/>
        </p:nvSpPr>
        <p:spPr bwMode="auto">
          <a:xfrm flipH="1">
            <a:off x="6600319" y="1723844"/>
            <a:ext cx="257707" cy="302526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257" name="Rectangle 77"/>
          <p:cNvSpPr>
            <a:spLocks noChangeAspect="1" noChangeArrowheads="1"/>
          </p:cNvSpPr>
          <p:nvPr/>
        </p:nvSpPr>
        <p:spPr bwMode="auto">
          <a:xfrm>
            <a:off x="2527426" y="2152423"/>
            <a:ext cx="1137273" cy="3794746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58" name="Text Box 112"/>
          <p:cNvSpPr txBox="1">
            <a:spLocks noChangeAspect="1" noChangeArrowheads="1"/>
          </p:cNvSpPr>
          <p:nvPr/>
        </p:nvSpPr>
        <p:spPr bwMode="auto">
          <a:xfrm>
            <a:off x="4128292" y="2062115"/>
            <a:ext cx="760516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HV circuit</a:t>
            </a:r>
          </a:p>
        </p:txBody>
      </p:sp>
      <p:cxnSp>
        <p:nvCxnSpPr>
          <p:cNvPr id="259" name="직선 연결선 258"/>
          <p:cNvCxnSpPr>
            <a:cxnSpLocks noChangeAspect="1" noChangeShapeType="1"/>
          </p:cNvCxnSpPr>
          <p:nvPr/>
        </p:nvCxnSpPr>
        <p:spPr bwMode="auto">
          <a:xfrm>
            <a:off x="4349584" y="2628620"/>
            <a:ext cx="275914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60" name="Text Box 112"/>
          <p:cNvSpPr txBox="1">
            <a:spLocks noChangeAspect="1" noChangeArrowheads="1"/>
          </p:cNvSpPr>
          <p:nvPr/>
        </p:nvSpPr>
        <p:spPr bwMode="auto">
          <a:xfrm>
            <a:off x="2527426" y="1992787"/>
            <a:ext cx="750712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LV circuit</a:t>
            </a:r>
          </a:p>
        </p:txBody>
      </p:sp>
      <p:cxnSp>
        <p:nvCxnSpPr>
          <p:cNvPr id="261" name="직선 연결선 260"/>
          <p:cNvCxnSpPr>
            <a:cxnSpLocks noChangeAspect="1" noChangeShapeType="1"/>
          </p:cNvCxnSpPr>
          <p:nvPr/>
        </p:nvCxnSpPr>
        <p:spPr bwMode="auto">
          <a:xfrm>
            <a:off x="5493859" y="2132814"/>
            <a:ext cx="0" cy="998055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262" name="직선 연결선 261"/>
          <p:cNvCxnSpPr>
            <a:cxnSpLocks noChangeAspect="1" noChangeShapeType="1"/>
          </p:cNvCxnSpPr>
          <p:nvPr/>
        </p:nvCxnSpPr>
        <p:spPr bwMode="auto">
          <a:xfrm>
            <a:off x="5509266" y="5661007"/>
            <a:ext cx="1127468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63" name="Text Box 137"/>
          <p:cNvSpPr txBox="1">
            <a:spLocks noChangeAspect="1" noChangeArrowheads="1"/>
          </p:cNvSpPr>
          <p:nvPr/>
        </p:nvSpPr>
        <p:spPr bwMode="auto">
          <a:xfrm>
            <a:off x="1584397" y="2769778"/>
            <a:ext cx="405111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GND(-)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264" name="직선 연결선 263"/>
          <p:cNvCxnSpPr>
            <a:cxnSpLocks noChangeAspect="1" noChangeShapeType="1"/>
          </p:cNvCxnSpPr>
          <p:nvPr/>
        </p:nvCxnSpPr>
        <p:spPr bwMode="auto">
          <a:xfrm>
            <a:off x="5215144" y="2445144"/>
            <a:ext cx="0" cy="22232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65" name="Rectangle 102"/>
          <p:cNvSpPr>
            <a:spLocks noChangeAspect="1" noChangeArrowheads="1"/>
          </p:cNvSpPr>
          <p:nvPr/>
        </p:nvSpPr>
        <p:spPr bwMode="auto">
          <a:xfrm>
            <a:off x="7021526" y="2932546"/>
            <a:ext cx="1176489" cy="105044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266" name="Rectangle 102"/>
          <p:cNvSpPr>
            <a:spLocks noChangeAspect="1" noChangeArrowheads="1"/>
          </p:cNvSpPr>
          <p:nvPr/>
        </p:nvSpPr>
        <p:spPr bwMode="auto">
          <a:xfrm>
            <a:off x="7035532" y="3775697"/>
            <a:ext cx="1159682" cy="9383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267" name="Line 145"/>
          <p:cNvSpPr>
            <a:spLocks noChangeShapeType="1"/>
          </p:cNvSpPr>
          <p:nvPr/>
        </p:nvSpPr>
        <p:spPr bwMode="auto">
          <a:xfrm>
            <a:off x="5070883" y="3198097"/>
            <a:ext cx="14426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268" name="직선 연결선 267"/>
          <p:cNvCxnSpPr>
            <a:cxnSpLocks noChangeAspect="1" noChangeShapeType="1"/>
          </p:cNvCxnSpPr>
          <p:nvPr/>
        </p:nvCxnSpPr>
        <p:spPr bwMode="auto">
          <a:xfrm>
            <a:off x="6621329" y="2148220"/>
            <a:ext cx="0" cy="3519513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cxnSp>
        <p:nvCxnSpPr>
          <p:cNvPr id="269" name="직선 연결선 268"/>
          <p:cNvCxnSpPr>
            <a:cxnSpLocks noChangeAspect="1" noChangeShapeType="1"/>
          </p:cNvCxnSpPr>
          <p:nvPr/>
        </p:nvCxnSpPr>
        <p:spPr bwMode="auto">
          <a:xfrm flipH="1">
            <a:off x="4472835" y="2861117"/>
            <a:ext cx="85855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70" name="Text Box 112"/>
          <p:cNvSpPr txBox="1">
            <a:spLocks noChangeAspect="1" noChangeArrowheads="1"/>
          </p:cNvSpPr>
          <p:nvPr/>
        </p:nvSpPr>
        <p:spPr bwMode="auto">
          <a:xfrm>
            <a:off x="7137774" y="2335930"/>
            <a:ext cx="885168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 Ass’y</a:t>
            </a:r>
          </a:p>
        </p:txBody>
      </p:sp>
      <p:grpSp>
        <p:nvGrpSpPr>
          <p:cNvPr id="271" name="그룹 33"/>
          <p:cNvGrpSpPr>
            <a:grpSpLocks/>
          </p:cNvGrpSpPr>
          <p:nvPr/>
        </p:nvGrpSpPr>
        <p:grpSpPr bwMode="auto">
          <a:xfrm>
            <a:off x="4680488" y="2705652"/>
            <a:ext cx="172224" cy="106444"/>
            <a:chOff x="4751420" y="2591675"/>
            <a:chExt cx="219075" cy="134938"/>
          </a:xfrm>
        </p:grpSpPr>
        <p:cxnSp>
          <p:nvCxnSpPr>
            <p:cNvPr id="272" name="직선 연결선 271"/>
            <p:cNvCxnSpPr>
              <a:cxnSpLocks noChangeAspect="1" noChangeShapeType="1"/>
            </p:cNvCxnSpPr>
            <p:nvPr/>
          </p:nvCxnSpPr>
          <p:spPr bwMode="auto">
            <a:xfrm>
              <a:off x="4849845" y="2591675"/>
              <a:ext cx="1588" cy="50800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273" name="Line 79"/>
            <p:cNvSpPr>
              <a:spLocks noChangeAspect="1" noChangeShapeType="1"/>
            </p:cNvSpPr>
            <p:nvPr/>
          </p:nvSpPr>
          <p:spPr bwMode="auto">
            <a:xfrm>
              <a:off x="4751420" y="2642475"/>
              <a:ext cx="219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74" name="Line 80"/>
            <p:cNvSpPr>
              <a:spLocks noChangeAspect="1" noChangeShapeType="1"/>
            </p:cNvSpPr>
            <p:nvPr/>
          </p:nvSpPr>
          <p:spPr bwMode="auto">
            <a:xfrm flipH="1">
              <a:off x="4753008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75" name="Line 81"/>
            <p:cNvSpPr>
              <a:spLocks noChangeAspect="1" noChangeShapeType="1"/>
            </p:cNvSpPr>
            <p:nvPr/>
          </p:nvSpPr>
          <p:spPr bwMode="auto">
            <a:xfrm flipH="1">
              <a:off x="4819683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76" name="Line 82"/>
            <p:cNvSpPr>
              <a:spLocks noChangeAspect="1" noChangeShapeType="1"/>
            </p:cNvSpPr>
            <p:nvPr/>
          </p:nvSpPr>
          <p:spPr bwMode="auto">
            <a:xfrm flipH="1">
              <a:off x="4884770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</p:grpSp>
      <p:sp>
        <p:nvSpPr>
          <p:cNvPr id="277" name="Text Box 137"/>
          <p:cNvSpPr txBox="1">
            <a:spLocks noChangeAspect="1" noChangeArrowheads="1"/>
          </p:cNvSpPr>
          <p:nvPr/>
        </p:nvSpPr>
        <p:spPr bwMode="auto">
          <a:xfrm>
            <a:off x="5494417" y="1588113"/>
            <a:ext cx="48727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Interlock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278" name="직선 연결선 277"/>
          <p:cNvCxnSpPr>
            <a:cxnSpLocks noChangeAspect="1" noChangeShapeType="1"/>
          </p:cNvCxnSpPr>
          <p:nvPr/>
        </p:nvCxnSpPr>
        <p:spPr bwMode="auto">
          <a:xfrm>
            <a:off x="3860780" y="1579584"/>
            <a:ext cx="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79" name="Text Box 112"/>
          <p:cNvSpPr txBox="1">
            <a:spLocks noChangeAspect="1" noChangeArrowheads="1"/>
          </p:cNvSpPr>
          <p:nvPr/>
        </p:nvSpPr>
        <p:spPr bwMode="auto">
          <a:xfrm>
            <a:off x="3574138" y="1695256"/>
            <a:ext cx="606452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Isolation</a:t>
            </a:r>
          </a:p>
        </p:txBody>
      </p:sp>
      <p:cxnSp>
        <p:nvCxnSpPr>
          <p:cNvPr id="280" name="직선 연결선 279"/>
          <p:cNvCxnSpPr>
            <a:cxnSpLocks noChangeAspect="1" noChangeShapeType="1"/>
          </p:cNvCxnSpPr>
          <p:nvPr/>
        </p:nvCxnSpPr>
        <p:spPr bwMode="auto">
          <a:xfrm flipH="1">
            <a:off x="4411210" y="3273728"/>
            <a:ext cx="11120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281" name="직선 연결선 280"/>
          <p:cNvCxnSpPr>
            <a:cxnSpLocks noChangeAspect="1" noChangeShapeType="1"/>
          </p:cNvCxnSpPr>
          <p:nvPr/>
        </p:nvCxnSpPr>
        <p:spPr bwMode="auto">
          <a:xfrm>
            <a:off x="5499462" y="5203389"/>
            <a:ext cx="0" cy="461963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sp>
        <p:nvSpPr>
          <p:cNvPr id="282" name="Text Box 116"/>
          <p:cNvSpPr txBox="1">
            <a:spLocks noChangeAspect="1" noChangeArrowheads="1"/>
          </p:cNvSpPr>
          <p:nvPr/>
        </p:nvSpPr>
        <p:spPr bwMode="auto">
          <a:xfrm>
            <a:off x="5480974" y="3143474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IGBT1</a:t>
            </a:r>
          </a:p>
        </p:txBody>
      </p:sp>
      <p:sp>
        <p:nvSpPr>
          <p:cNvPr id="283" name="Rectangle 111"/>
          <p:cNvSpPr>
            <a:spLocks noChangeAspect="1" noChangeArrowheads="1"/>
          </p:cNvSpPr>
          <p:nvPr/>
        </p:nvSpPr>
        <p:spPr bwMode="auto">
          <a:xfrm>
            <a:off x="7123769" y="4197273"/>
            <a:ext cx="1046235" cy="69749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84" name="Rectangle 102"/>
          <p:cNvSpPr>
            <a:spLocks noChangeAspect="1" noChangeArrowheads="1"/>
          </p:cNvSpPr>
          <p:nvPr/>
        </p:nvSpPr>
        <p:spPr bwMode="auto">
          <a:xfrm>
            <a:off x="7021527" y="4081024"/>
            <a:ext cx="1176489" cy="106444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285" name="Rectangle 102"/>
          <p:cNvSpPr>
            <a:spLocks noChangeAspect="1" noChangeArrowheads="1"/>
          </p:cNvSpPr>
          <p:nvPr/>
        </p:nvSpPr>
        <p:spPr bwMode="auto">
          <a:xfrm>
            <a:off x="7050938" y="4922774"/>
            <a:ext cx="1161083" cy="95240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cxnSp>
        <p:nvCxnSpPr>
          <p:cNvPr id="286" name="직선 연결선 285"/>
          <p:cNvCxnSpPr>
            <a:cxnSpLocks noChangeAspect="1" noChangeShapeType="1"/>
          </p:cNvCxnSpPr>
          <p:nvPr/>
        </p:nvCxnSpPr>
        <p:spPr bwMode="auto">
          <a:xfrm>
            <a:off x="5836302" y="5420083"/>
            <a:ext cx="0" cy="242887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cxnSp>
        <p:nvCxnSpPr>
          <p:cNvPr id="287" name="직선 연결선 286"/>
          <p:cNvCxnSpPr>
            <a:cxnSpLocks noChangeAspect="1" noChangeShapeType="1"/>
          </p:cNvCxnSpPr>
          <p:nvPr/>
        </p:nvCxnSpPr>
        <p:spPr bwMode="auto">
          <a:xfrm>
            <a:off x="5882943" y="4284109"/>
            <a:ext cx="2064480" cy="0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288" name="직선 연결선 287"/>
          <p:cNvCxnSpPr>
            <a:cxnSpLocks noChangeAspect="1" noChangeShapeType="1"/>
          </p:cNvCxnSpPr>
          <p:nvPr/>
        </p:nvCxnSpPr>
        <p:spPr bwMode="auto">
          <a:xfrm flipH="1">
            <a:off x="4412610" y="4035926"/>
            <a:ext cx="111164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89" name="직사각형 288"/>
          <p:cNvSpPr>
            <a:spLocks noChangeArrowheads="1"/>
          </p:cNvSpPr>
          <p:nvPr/>
        </p:nvSpPr>
        <p:spPr bwMode="auto">
          <a:xfrm>
            <a:off x="3993836" y="1982951"/>
            <a:ext cx="2816571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290" name="직선 연결선 289"/>
          <p:cNvCxnSpPr>
            <a:cxnSpLocks noChangeAspect="1" noChangeShapeType="1"/>
          </p:cNvCxnSpPr>
          <p:nvPr/>
        </p:nvCxnSpPr>
        <p:spPr bwMode="auto">
          <a:xfrm>
            <a:off x="5393017" y="1928329"/>
            <a:ext cx="0" cy="5742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91" name="Freeform 90"/>
          <p:cNvSpPr>
            <a:spLocks noChangeAspect="1"/>
          </p:cNvSpPr>
          <p:nvPr/>
        </p:nvSpPr>
        <p:spPr bwMode="auto">
          <a:xfrm rot="5400000" flipH="1">
            <a:off x="5443438" y="5100294"/>
            <a:ext cx="113448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292" name="Freeform 90"/>
          <p:cNvSpPr>
            <a:spLocks noChangeAspect="1"/>
          </p:cNvSpPr>
          <p:nvPr/>
        </p:nvSpPr>
        <p:spPr bwMode="auto">
          <a:xfrm rot="5400000" flipH="1">
            <a:off x="5776076" y="5317209"/>
            <a:ext cx="113447" cy="896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293" name="직선 연결선 292"/>
          <p:cNvCxnSpPr>
            <a:cxnSpLocks noChangeAspect="1" noChangeShapeType="1"/>
          </p:cNvCxnSpPr>
          <p:nvPr/>
        </p:nvCxnSpPr>
        <p:spPr bwMode="auto">
          <a:xfrm flipH="1">
            <a:off x="5217946" y="5094693"/>
            <a:ext cx="28151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294" name="Freeform 90"/>
          <p:cNvSpPr>
            <a:spLocks noChangeAspect="1"/>
          </p:cNvSpPr>
          <p:nvPr/>
        </p:nvSpPr>
        <p:spPr bwMode="auto">
          <a:xfrm rot="5400000" flipH="1">
            <a:off x="7263268" y="3370801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95" name="Line 148"/>
          <p:cNvSpPr>
            <a:spLocks noChangeShapeType="1"/>
          </p:cNvSpPr>
          <p:nvPr/>
        </p:nvSpPr>
        <p:spPr bwMode="auto">
          <a:xfrm flipH="1" flipV="1">
            <a:off x="7326153" y="3489527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296" name="직선 연결선 295"/>
          <p:cNvCxnSpPr>
            <a:cxnSpLocks noChangeAspect="1" noChangeShapeType="1"/>
          </p:cNvCxnSpPr>
          <p:nvPr/>
        </p:nvCxnSpPr>
        <p:spPr bwMode="auto">
          <a:xfrm>
            <a:off x="7317749" y="4282708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297" name="직선 연결선 296"/>
          <p:cNvCxnSpPr>
            <a:cxnSpLocks noChangeAspect="1" noChangeShapeType="1"/>
          </p:cNvCxnSpPr>
          <p:nvPr/>
        </p:nvCxnSpPr>
        <p:spPr bwMode="auto">
          <a:xfrm flipV="1">
            <a:off x="7544312" y="4592046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98" name="직선 연결선 297"/>
          <p:cNvCxnSpPr>
            <a:cxnSpLocks noChangeAspect="1" noChangeShapeType="1"/>
          </p:cNvCxnSpPr>
          <p:nvPr/>
        </p:nvCxnSpPr>
        <p:spPr bwMode="auto">
          <a:xfrm flipH="1">
            <a:off x="5236153" y="5206038"/>
            <a:ext cx="26190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299" name="직선 연결선 298"/>
          <p:cNvCxnSpPr>
            <a:cxnSpLocks noChangeAspect="1" noChangeShapeType="1"/>
          </p:cNvCxnSpPr>
          <p:nvPr/>
        </p:nvCxnSpPr>
        <p:spPr bwMode="auto">
          <a:xfrm flipH="1">
            <a:off x="5240355" y="5299878"/>
            <a:ext cx="60308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00" name="직선 연결선 299"/>
          <p:cNvCxnSpPr>
            <a:cxnSpLocks noChangeAspect="1" noChangeShapeType="1"/>
          </p:cNvCxnSpPr>
          <p:nvPr/>
        </p:nvCxnSpPr>
        <p:spPr bwMode="auto">
          <a:xfrm flipH="1">
            <a:off x="5266267" y="5417526"/>
            <a:ext cx="57717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01" name="직선 연결선 300"/>
          <p:cNvCxnSpPr>
            <a:cxnSpLocks noChangeAspect="1" noChangeShapeType="1"/>
          </p:cNvCxnSpPr>
          <p:nvPr/>
        </p:nvCxnSpPr>
        <p:spPr bwMode="auto">
          <a:xfrm flipH="1">
            <a:off x="4393702" y="5158420"/>
            <a:ext cx="28291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grpSp>
        <p:nvGrpSpPr>
          <p:cNvPr id="302" name="그룹 75"/>
          <p:cNvGrpSpPr>
            <a:grpSpLocks/>
          </p:cNvGrpSpPr>
          <p:nvPr/>
        </p:nvGrpSpPr>
        <p:grpSpPr bwMode="auto">
          <a:xfrm>
            <a:off x="6556902" y="5729655"/>
            <a:ext cx="172271" cy="195171"/>
            <a:chOff x="6761195" y="5935190"/>
            <a:chExt cx="219075" cy="221216"/>
          </a:xfrm>
        </p:grpSpPr>
        <p:sp>
          <p:nvSpPr>
            <p:cNvPr id="303" name="Line 79"/>
            <p:cNvSpPr>
              <a:spLocks noChangeAspect="1" noChangeShapeType="1"/>
            </p:cNvSpPr>
            <p:nvPr/>
          </p:nvSpPr>
          <p:spPr bwMode="auto">
            <a:xfrm>
              <a:off x="6761195" y="6069888"/>
              <a:ext cx="219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04" name="Line 80"/>
            <p:cNvSpPr>
              <a:spLocks noChangeAspect="1" noChangeShapeType="1"/>
            </p:cNvSpPr>
            <p:nvPr/>
          </p:nvSpPr>
          <p:spPr bwMode="auto">
            <a:xfrm flipH="1">
              <a:off x="6762783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05" name="Line 81"/>
            <p:cNvSpPr>
              <a:spLocks noChangeAspect="1" noChangeShapeType="1"/>
            </p:cNvSpPr>
            <p:nvPr/>
          </p:nvSpPr>
          <p:spPr bwMode="auto">
            <a:xfrm flipH="1">
              <a:off x="6829458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06" name="Line 82"/>
            <p:cNvSpPr>
              <a:spLocks noChangeAspect="1" noChangeShapeType="1"/>
            </p:cNvSpPr>
            <p:nvPr/>
          </p:nvSpPr>
          <p:spPr bwMode="auto">
            <a:xfrm flipH="1">
              <a:off x="6894545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cxnSp>
          <p:nvCxnSpPr>
            <p:cNvPr id="307" name="직선 연결선 306"/>
            <p:cNvCxnSpPr>
              <a:cxnSpLocks noChangeAspect="1" noChangeShapeType="1"/>
            </p:cNvCxnSpPr>
            <p:nvPr/>
          </p:nvCxnSpPr>
          <p:spPr bwMode="auto">
            <a:xfrm>
              <a:off x="6845334" y="5935190"/>
              <a:ext cx="0" cy="133111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308" name="Freeform 84"/>
          <p:cNvSpPr>
            <a:spLocks noChangeAspect="1"/>
          </p:cNvSpPr>
          <p:nvPr/>
        </p:nvSpPr>
        <p:spPr bwMode="auto">
          <a:xfrm flipV="1">
            <a:off x="1554003" y="3860776"/>
            <a:ext cx="1220818" cy="40336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2147483647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309" name="Freeform 84"/>
          <p:cNvSpPr>
            <a:spLocks noChangeAspect="1"/>
          </p:cNvSpPr>
          <p:nvPr/>
        </p:nvSpPr>
        <p:spPr bwMode="auto">
          <a:xfrm>
            <a:off x="1554003" y="4011757"/>
            <a:ext cx="1220818" cy="40336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2147483647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310" name="Text Box 137"/>
          <p:cNvSpPr txBox="1">
            <a:spLocks noChangeAspect="1" noChangeArrowheads="1"/>
          </p:cNvSpPr>
          <p:nvPr/>
        </p:nvSpPr>
        <p:spPr bwMode="auto">
          <a:xfrm>
            <a:off x="1602751" y="4000103"/>
            <a:ext cx="43877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CAN_ L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11" name="직선 연결선 310"/>
          <p:cNvCxnSpPr>
            <a:cxnSpLocks noChangeAspect="1" noChangeShapeType="1"/>
          </p:cNvCxnSpPr>
          <p:nvPr/>
        </p:nvCxnSpPr>
        <p:spPr bwMode="auto">
          <a:xfrm>
            <a:off x="3947616" y="3993983"/>
            <a:ext cx="389362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12" name="직선 연결선 311"/>
          <p:cNvCxnSpPr>
            <a:cxnSpLocks noChangeAspect="1" noChangeShapeType="1"/>
          </p:cNvCxnSpPr>
          <p:nvPr/>
        </p:nvCxnSpPr>
        <p:spPr bwMode="auto">
          <a:xfrm>
            <a:off x="5514308" y="3870376"/>
            <a:ext cx="0" cy="16891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sp>
        <p:nvSpPr>
          <p:cNvPr id="313" name="Line 147"/>
          <p:cNvSpPr>
            <a:spLocks noChangeShapeType="1"/>
          </p:cNvSpPr>
          <p:nvPr/>
        </p:nvSpPr>
        <p:spPr bwMode="auto">
          <a:xfrm>
            <a:off x="4670317" y="2618816"/>
            <a:ext cx="15686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314" name="Rectangle 102"/>
          <p:cNvSpPr>
            <a:spLocks noChangeAspect="1" noChangeArrowheads="1"/>
          </p:cNvSpPr>
          <p:nvPr/>
        </p:nvSpPr>
        <p:spPr bwMode="auto">
          <a:xfrm>
            <a:off x="4569475" y="5074384"/>
            <a:ext cx="749312" cy="16456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Current Sensing1</a:t>
            </a:r>
          </a:p>
        </p:txBody>
      </p:sp>
      <p:sp>
        <p:nvSpPr>
          <p:cNvPr id="315" name="Text Box 116"/>
          <p:cNvSpPr txBox="1">
            <a:spLocks noChangeAspect="1" noChangeArrowheads="1"/>
          </p:cNvSpPr>
          <p:nvPr/>
        </p:nvSpPr>
        <p:spPr bwMode="auto">
          <a:xfrm>
            <a:off x="5843445" y="5271789"/>
            <a:ext cx="404802" cy="1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Shunt2</a:t>
            </a:r>
          </a:p>
        </p:txBody>
      </p:sp>
      <p:sp>
        <p:nvSpPr>
          <p:cNvPr id="316" name="Text Box 116"/>
          <p:cNvSpPr txBox="1">
            <a:spLocks noChangeAspect="1" noChangeArrowheads="1"/>
          </p:cNvSpPr>
          <p:nvPr/>
        </p:nvSpPr>
        <p:spPr bwMode="auto">
          <a:xfrm>
            <a:off x="5486857" y="5067382"/>
            <a:ext cx="404802" cy="1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Shunt</a:t>
            </a:r>
            <a:r>
              <a:rPr lang="en-US" altLang="ko-KR" sz="500" dirty="0">
                <a:solidFill>
                  <a:schemeClr val="tx1"/>
                </a:solidFill>
                <a:latin typeface="HY헤드라인M" pitchFamily="18" charset="-127"/>
              </a:rPr>
              <a:t>1</a:t>
            </a:r>
            <a:endParaRPr lang="en-US" altLang="ja-JP" sz="5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317" name="Text Box 137"/>
          <p:cNvSpPr txBox="1">
            <a:spLocks noChangeAspect="1" noChangeArrowheads="1"/>
          </p:cNvSpPr>
          <p:nvPr/>
        </p:nvSpPr>
        <p:spPr bwMode="auto">
          <a:xfrm>
            <a:off x="1595749" y="3720687"/>
            <a:ext cx="46779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CAN_ H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18" name="그룹 93"/>
          <p:cNvGrpSpPr>
            <a:grpSpLocks/>
          </p:cNvGrpSpPr>
          <p:nvPr/>
        </p:nvGrpSpPr>
        <p:grpSpPr bwMode="auto">
          <a:xfrm>
            <a:off x="1624051" y="3090184"/>
            <a:ext cx="194681" cy="71430"/>
            <a:chOff x="890620" y="3010775"/>
            <a:chExt cx="249238" cy="80963"/>
          </a:xfrm>
        </p:grpSpPr>
        <p:sp>
          <p:nvSpPr>
            <p:cNvPr id="319" name="Line 79"/>
            <p:cNvSpPr>
              <a:spLocks noChangeAspect="1" noChangeShapeType="1"/>
            </p:cNvSpPr>
            <p:nvPr/>
          </p:nvSpPr>
          <p:spPr bwMode="auto">
            <a:xfrm>
              <a:off x="890620" y="3010775"/>
              <a:ext cx="2492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cxnSp>
          <p:nvCxnSpPr>
            <p:cNvPr id="320" name="직선 연결선 319"/>
            <p:cNvCxnSpPr>
              <a:cxnSpLocks noChangeShapeType="1"/>
            </p:cNvCxnSpPr>
            <p:nvPr/>
          </p:nvCxnSpPr>
          <p:spPr bwMode="auto">
            <a:xfrm>
              <a:off x="928720" y="3055225"/>
              <a:ext cx="15557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1" name="직선 연결선 320"/>
            <p:cNvCxnSpPr>
              <a:cxnSpLocks noChangeShapeType="1"/>
            </p:cNvCxnSpPr>
            <p:nvPr/>
          </p:nvCxnSpPr>
          <p:spPr bwMode="auto">
            <a:xfrm>
              <a:off x="966820" y="3091738"/>
              <a:ext cx="7937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22" name="직선 연결선 321"/>
          <p:cNvCxnSpPr>
            <a:cxnSpLocks noChangeAspect="1" noChangeShapeType="1"/>
          </p:cNvCxnSpPr>
          <p:nvPr/>
        </p:nvCxnSpPr>
        <p:spPr bwMode="auto">
          <a:xfrm flipH="1">
            <a:off x="4411210" y="5556186"/>
            <a:ext cx="1484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323" name="Rectangle 102"/>
          <p:cNvSpPr>
            <a:spLocks noChangeAspect="1" noChangeArrowheads="1"/>
          </p:cNvSpPr>
          <p:nvPr/>
        </p:nvSpPr>
        <p:spPr bwMode="auto">
          <a:xfrm>
            <a:off x="4558270" y="5487557"/>
            <a:ext cx="763042" cy="11309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PCB Temp </a:t>
            </a:r>
            <a:r>
              <a:rPr lang="en-US" altLang="ja-JP" sz="500" dirty="0" smtClean="0">
                <a:solidFill>
                  <a:schemeClr val="tx1"/>
                </a:solidFill>
                <a:latin typeface="HY헤드라인M" pitchFamily="18" charset="-127"/>
              </a:rPr>
              <a:t>Sensor</a:t>
            </a:r>
            <a:endParaRPr lang="en-US" altLang="ja-JP" sz="500" i="1" dirty="0">
              <a:solidFill>
                <a:srgbClr val="FF0000"/>
              </a:solidFill>
              <a:latin typeface="HY헤드라인M" pitchFamily="18" charset="-127"/>
            </a:endParaRPr>
          </a:p>
        </p:txBody>
      </p:sp>
      <p:sp>
        <p:nvSpPr>
          <p:cNvPr id="324" name="Text Box 116"/>
          <p:cNvSpPr txBox="1">
            <a:spLocks noChangeAspect="1" noChangeArrowheads="1"/>
          </p:cNvSpPr>
          <p:nvPr/>
        </p:nvSpPr>
        <p:spPr bwMode="auto">
          <a:xfrm>
            <a:off x="5522713" y="3946008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IGBT2</a:t>
            </a:r>
          </a:p>
        </p:txBody>
      </p:sp>
      <p:cxnSp>
        <p:nvCxnSpPr>
          <p:cNvPr id="325" name="직선 연결선 324"/>
          <p:cNvCxnSpPr>
            <a:cxnSpLocks noChangeAspect="1" noChangeShapeType="1"/>
          </p:cNvCxnSpPr>
          <p:nvPr/>
        </p:nvCxnSpPr>
        <p:spPr bwMode="auto">
          <a:xfrm>
            <a:off x="5493859" y="3083810"/>
            <a:ext cx="0" cy="34937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326" name="직선 연결선 325"/>
          <p:cNvCxnSpPr>
            <a:cxnSpLocks noChangeAspect="1" noChangeShapeType="1"/>
          </p:cNvCxnSpPr>
          <p:nvPr/>
        </p:nvCxnSpPr>
        <p:spPr bwMode="auto">
          <a:xfrm>
            <a:off x="5829999" y="4807927"/>
            <a:ext cx="0" cy="4907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327" name="Line 145"/>
          <p:cNvSpPr>
            <a:spLocks noChangeShapeType="1"/>
          </p:cNvSpPr>
          <p:nvPr/>
        </p:nvSpPr>
        <p:spPr bwMode="auto">
          <a:xfrm>
            <a:off x="5070884" y="3953291"/>
            <a:ext cx="14426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328" name="직선 연결선 327"/>
          <p:cNvCxnSpPr>
            <a:cxnSpLocks noChangeAspect="1" noChangeShapeType="1"/>
          </p:cNvCxnSpPr>
          <p:nvPr/>
        </p:nvCxnSpPr>
        <p:spPr bwMode="auto">
          <a:xfrm flipH="1">
            <a:off x="4334178" y="4736217"/>
            <a:ext cx="146893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29" name="직선 연결선 328"/>
          <p:cNvCxnSpPr>
            <a:cxnSpLocks noChangeAspect="1" noChangeShapeType="1"/>
          </p:cNvCxnSpPr>
          <p:nvPr/>
        </p:nvCxnSpPr>
        <p:spPr bwMode="auto">
          <a:xfrm>
            <a:off x="2336947" y="2516574"/>
            <a:ext cx="1268928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330" name="Rectangle 247"/>
          <p:cNvSpPr>
            <a:spLocks noChangeAspect="1" noChangeArrowheads="1"/>
          </p:cNvSpPr>
          <p:nvPr/>
        </p:nvSpPr>
        <p:spPr bwMode="auto">
          <a:xfrm rot="5400000">
            <a:off x="2212996" y="2662934"/>
            <a:ext cx="645669" cy="14285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LC Filter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331" name="직선 연결선 330"/>
          <p:cNvCxnSpPr>
            <a:cxnSpLocks noChangeAspect="1" noChangeShapeType="1"/>
          </p:cNvCxnSpPr>
          <p:nvPr/>
        </p:nvCxnSpPr>
        <p:spPr bwMode="auto">
          <a:xfrm flipV="1">
            <a:off x="4835586" y="2438141"/>
            <a:ext cx="0" cy="17227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oval" w="med" len="med"/>
          </a:ln>
        </p:spPr>
      </p:cxnSp>
      <p:cxnSp>
        <p:nvCxnSpPr>
          <p:cNvPr id="332" name="직선 연결선 331"/>
          <p:cNvCxnSpPr>
            <a:cxnSpLocks noChangeAspect="1" noChangeShapeType="1"/>
          </p:cNvCxnSpPr>
          <p:nvPr/>
        </p:nvCxnSpPr>
        <p:spPr bwMode="auto">
          <a:xfrm flipH="1">
            <a:off x="4395803" y="5357303"/>
            <a:ext cx="28291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333" name="Rectangle 102"/>
          <p:cNvSpPr>
            <a:spLocks noChangeAspect="1" noChangeArrowheads="1"/>
          </p:cNvSpPr>
          <p:nvPr/>
        </p:nvSpPr>
        <p:spPr bwMode="auto">
          <a:xfrm>
            <a:off x="4569475" y="5282371"/>
            <a:ext cx="749312" cy="16456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Current Sensing2</a:t>
            </a:r>
          </a:p>
        </p:txBody>
      </p:sp>
      <p:cxnSp>
        <p:nvCxnSpPr>
          <p:cNvPr id="334" name="직선 연결선 333"/>
          <p:cNvCxnSpPr>
            <a:cxnSpLocks noChangeAspect="1" noChangeShapeType="1"/>
          </p:cNvCxnSpPr>
          <p:nvPr/>
        </p:nvCxnSpPr>
        <p:spPr bwMode="auto">
          <a:xfrm rot="5400000" flipH="1">
            <a:off x="5145115" y="2669237"/>
            <a:ext cx="38095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35" name="직선 연결선 334"/>
          <p:cNvCxnSpPr>
            <a:cxnSpLocks noChangeAspect="1" noChangeShapeType="1"/>
          </p:cNvCxnSpPr>
          <p:nvPr/>
        </p:nvCxnSpPr>
        <p:spPr bwMode="auto">
          <a:xfrm rot="10800000" flipH="1">
            <a:off x="5335594" y="2477357"/>
            <a:ext cx="31793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336" name="Rectangle 247"/>
          <p:cNvSpPr>
            <a:spLocks noChangeAspect="1" noChangeArrowheads="1"/>
          </p:cNvSpPr>
          <p:nvPr/>
        </p:nvSpPr>
        <p:spPr bwMode="auto">
          <a:xfrm>
            <a:off x="5411225" y="2366711"/>
            <a:ext cx="1267527" cy="200284"/>
          </a:xfrm>
          <a:prstGeom prst="rect">
            <a:avLst/>
          </a:prstGeom>
          <a:solidFill>
            <a:srgbClr val="CCFF99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50" dirty="0">
                <a:solidFill>
                  <a:schemeClr val="tx1"/>
                </a:solidFill>
                <a:latin typeface="HY헤드라인M" pitchFamily="18" charset="-127"/>
              </a:rPr>
              <a:t>High Voltage  </a:t>
            </a:r>
            <a:r>
              <a:rPr lang="en-US" altLang="ja-JP" sz="750" dirty="0">
                <a:solidFill>
                  <a:schemeClr val="tx1"/>
                </a:solidFill>
                <a:latin typeface="HY헤드라인M" pitchFamily="18" charset="-127"/>
              </a:rPr>
              <a:t>Sensing</a:t>
            </a:r>
          </a:p>
        </p:txBody>
      </p:sp>
      <p:cxnSp>
        <p:nvCxnSpPr>
          <p:cNvPr id="337" name="직선 연결선 336"/>
          <p:cNvCxnSpPr>
            <a:cxnSpLocks noChangeAspect="1" noChangeShapeType="1"/>
          </p:cNvCxnSpPr>
          <p:nvPr/>
        </p:nvCxnSpPr>
        <p:spPr bwMode="auto">
          <a:xfrm>
            <a:off x="5496660" y="4090829"/>
            <a:ext cx="0" cy="100778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pic>
        <p:nvPicPr>
          <p:cNvPr id="338" name="Picture 147"/>
          <p:cNvPicPr>
            <a:picLocks noChangeAspect="1" noChangeArrowheads="1"/>
          </p:cNvPicPr>
          <p:nvPr/>
        </p:nvPicPr>
        <p:blipFill>
          <a:blip r:embed="rId3" cstate="print"/>
          <a:srcRect l="66992" t="74544" r="26211" b="15544"/>
          <a:stretch>
            <a:fillRect/>
          </a:stretch>
        </p:blipFill>
        <p:spPr bwMode="auto">
          <a:xfrm>
            <a:off x="5398059" y="3953291"/>
            <a:ext cx="156865" cy="16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339" name="직선 연결선 338"/>
          <p:cNvCxnSpPr>
            <a:cxnSpLocks noChangeAspect="1" noChangeShapeType="1"/>
          </p:cNvCxnSpPr>
          <p:nvPr/>
        </p:nvCxnSpPr>
        <p:spPr bwMode="auto">
          <a:xfrm>
            <a:off x="5827898" y="4564225"/>
            <a:ext cx="0" cy="1078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sp>
        <p:nvSpPr>
          <p:cNvPr id="340" name="Line 145"/>
          <p:cNvSpPr>
            <a:spLocks noChangeShapeType="1"/>
          </p:cNvSpPr>
          <p:nvPr/>
        </p:nvSpPr>
        <p:spPr bwMode="auto">
          <a:xfrm>
            <a:off x="5058278" y="4646860"/>
            <a:ext cx="1526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pic>
        <p:nvPicPr>
          <p:cNvPr id="341" name="Picture 147"/>
          <p:cNvPicPr>
            <a:picLocks noChangeAspect="1" noChangeArrowheads="1"/>
          </p:cNvPicPr>
          <p:nvPr/>
        </p:nvPicPr>
        <p:blipFill>
          <a:blip r:embed="rId4" cstate="print"/>
          <a:srcRect l="66992" t="74544" r="26211" b="15544"/>
          <a:stretch>
            <a:fillRect/>
          </a:stretch>
        </p:blipFill>
        <p:spPr bwMode="auto">
          <a:xfrm>
            <a:off x="5715151" y="4645178"/>
            <a:ext cx="156865" cy="1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342" name="직선 연결선 341"/>
          <p:cNvCxnSpPr>
            <a:cxnSpLocks noChangeAspect="1" noChangeShapeType="1"/>
          </p:cNvCxnSpPr>
          <p:nvPr/>
        </p:nvCxnSpPr>
        <p:spPr bwMode="auto">
          <a:xfrm>
            <a:off x="6310399" y="4556101"/>
            <a:ext cx="0" cy="222329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sp>
        <p:nvSpPr>
          <p:cNvPr id="343" name="Text Box 116"/>
          <p:cNvSpPr txBox="1">
            <a:spLocks noChangeAspect="1" noChangeArrowheads="1"/>
          </p:cNvSpPr>
          <p:nvPr/>
        </p:nvSpPr>
        <p:spPr bwMode="auto">
          <a:xfrm>
            <a:off x="5815994" y="4617388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IGBT3</a:t>
            </a:r>
          </a:p>
        </p:txBody>
      </p:sp>
      <p:sp>
        <p:nvSpPr>
          <p:cNvPr id="344" name="Rectangle 158"/>
          <p:cNvSpPr>
            <a:spLocks noChangeAspect="1" noChangeArrowheads="1"/>
          </p:cNvSpPr>
          <p:nvPr/>
        </p:nvSpPr>
        <p:spPr bwMode="auto">
          <a:xfrm>
            <a:off x="1326511" y="2050180"/>
            <a:ext cx="220507" cy="2403399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 dirty="0" smtClean="0">
                <a:solidFill>
                  <a:schemeClr val="tx1"/>
                </a:solidFill>
                <a:latin typeface="HY헤드라인M" pitchFamily="18" charset="-127"/>
              </a:rPr>
              <a:t>A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  <a:p>
            <a:pPr algn="ctr"/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T</a:t>
            </a:r>
          </a:p>
          <a:p>
            <a:pPr algn="ctr"/>
            <a:r>
              <a:rPr lang="en-US" altLang="ja-JP" sz="700" dirty="0" smtClean="0">
                <a:solidFill>
                  <a:schemeClr val="tx1"/>
                </a:solidFill>
                <a:latin typeface="HY헤드라인M" pitchFamily="18" charset="-127"/>
              </a:rPr>
              <a:t>C</a:t>
            </a:r>
          </a:p>
          <a:p>
            <a:pPr algn="ctr"/>
            <a:r>
              <a:rPr lang="en-US" altLang="ko-KR" sz="700" dirty="0">
                <a:latin typeface="HY헤드라인M" pitchFamily="18" charset="-127"/>
              </a:rPr>
              <a:t>U</a:t>
            </a:r>
            <a:endParaRPr lang="en-US" altLang="ko-KR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345" name="직선 연결선 344"/>
          <p:cNvCxnSpPr>
            <a:cxnSpLocks noChangeAspect="1" noChangeShapeType="1"/>
          </p:cNvCxnSpPr>
          <p:nvPr/>
        </p:nvCxnSpPr>
        <p:spPr bwMode="auto">
          <a:xfrm>
            <a:off x="3906085" y="3167085"/>
            <a:ext cx="320234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직선 연결선 345"/>
          <p:cNvCxnSpPr>
            <a:cxnSpLocks noChangeAspect="1" noChangeShapeType="1"/>
          </p:cNvCxnSpPr>
          <p:nvPr/>
        </p:nvCxnSpPr>
        <p:spPr bwMode="auto">
          <a:xfrm>
            <a:off x="2748695" y="3172218"/>
            <a:ext cx="1067883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7" name="그룹 135"/>
          <p:cNvGrpSpPr/>
          <p:nvPr/>
        </p:nvGrpSpPr>
        <p:grpSpPr>
          <a:xfrm>
            <a:off x="2716897" y="3518107"/>
            <a:ext cx="171553" cy="161061"/>
            <a:chOff x="2260644" y="2990206"/>
            <a:chExt cx="219076" cy="182555"/>
          </a:xfrm>
        </p:grpSpPr>
        <p:sp>
          <p:nvSpPr>
            <p:cNvPr id="348" name="Line 79"/>
            <p:cNvSpPr>
              <a:spLocks noChangeAspect="1" noChangeShapeType="1"/>
            </p:cNvSpPr>
            <p:nvPr/>
          </p:nvSpPr>
          <p:spPr bwMode="auto">
            <a:xfrm>
              <a:off x="2260644" y="3099729"/>
              <a:ext cx="2190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cxnSp>
          <p:nvCxnSpPr>
            <p:cNvPr id="349" name="직선 연결선 348"/>
            <p:cNvCxnSpPr>
              <a:cxnSpLocks noChangeAspect="1" noChangeShapeType="1"/>
            </p:cNvCxnSpPr>
            <p:nvPr/>
          </p:nvCxnSpPr>
          <p:spPr bwMode="auto">
            <a:xfrm>
              <a:off x="2355894" y="2990206"/>
              <a:ext cx="1587" cy="107950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" name="직선 연결선 349"/>
            <p:cNvCxnSpPr>
              <a:cxnSpLocks noChangeShapeType="1"/>
            </p:cNvCxnSpPr>
            <p:nvPr/>
          </p:nvCxnSpPr>
          <p:spPr bwMode="auto">
            <a:xfrm>
              <a:off x="2286044" y="3134654"/>
              <a:ext cx="15557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직선 연결선 350"/>
            <p:cNvCxnSpPr>
              <a:cxnSpLocks noChangeShapeType="1"/>
            </p:cNvCxnSpPr>
            <p:nvPr/>
          </p:nvCxnSpPr>
          <p:spPr bwMode="auto">
            <a:xfrm>
              <a:off x="2324145" y="3172761"/>
              <a:ext cx="793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2" name="직선 연결선 351"/>
          <p:cNvCxnSpPr>
            <a:cxnSpLocks noChangeAspect="1" noChangeShapeType="1"/>
          </p:cNvCxnSpPr>
          <p:nvPr/>
        </p:nvCxnSpPr>
        <p:spPr bwMode="auto">
          <a:xfrm flipV="1">
            <a:off x="2748695" y="2524773"/>
            <a:ext cx="0" cy="82207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직선 연결선 352"/>
          <p:cNvCxnSpPr>
            <a:cxnSpLocks noChangeAspect="1" noChangeShapeType="1"/>
          </p:cNvCxnSpPr>
          <p:nvPr/>
        </p:nvCxnSpPr>
        <p:spPr bwMode="auto">
          <a:xfrm flipV="1">
            <a:off x="3031075" y="2622943"/>
            <a:ext cx="0" cy="11525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4" name="Rectangle 247"/>
          <p:cNvSpPr>
            <a:spLocks noChangeAspect="1" noChangeArrowheads="1"/>
          </p:cNvSpPr>
          <p:nvPr/>
        </p:nvSpPr>
        <p:spPr bwMode="auto">
          <a:xfrm>
            <a:off x="2868037" y="2406673"/>
            <a:ext cx="537037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500" dirty="0">
                <a:latin typeface="HY헤드라인M" pitchFamily="18" charset="-127"/>
              </a:rPr>
              <a:t>DC/DC</a:t>
            </a:r>
          </a:p>
          <a:p>
            <a:pPr algn="ctr" eaLnBrk="1" hangingPunct="1"/>
            <a:r>
              <a:rPr lang="en-US" altLang="ja-JP" sz="500" dirty="0">
                <a:latin typeface="HY헤드라인M" pitchFamily="18" charset="-127"/>
              </a:rPr>
              <a:t>Switching IC</a:t>
            </a:r>
          </a:p>
        </p:txBody>
      </p:sp>
      <p:sp>
        <p:nvSpPr>
          <p:cNvPr id="355" name="Rectangle 247"/>
          <p:cNvSpPr>
            <a:spLocks noChangeAspect="1" noChangeArrowheads="1"/>
          </p:cNvSpPr>
          <p:nvPr/>
        </p:nvSpPr>
        <p:spPr bwMode="auto">
          <a:xfrm>
            <a:off x="2677090" y="3360280"/>
            <a:ext cx="478608" cy="151663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ja-JP" sz="600" dirty="0">
                <a:latin typeface="HY헤드라인M" pitchFamily="18" charset="-127"/>
              </a:rPr>
              <a:t>Regulator</a:t>
            </a:r>
          </a:p>
        </p:txBody>
      </p:sp>
      <p:sp>
        <p:nvSpPr>
          <p:cNvPr id="356" name="Rectangle 247"/>
          <p:cNvSpPr>
            <a:spLocks noChangeAspect="1" noChangeArrowheads="1"/>
          </p:cNvSpPr>
          <p:nvPr/>
        </p:nvSpPr>
        <p:spPr bwMode="auto">
          <a:xfrm>
            <a:off x="2868037" y="3013908"/>
            <a:ext cx="537037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600" dirty="0">
                <a:latin typeface="HY헤드라인M" pitchFamily="18" charset="-127"/>
              </a:rPr>
              <a:t>LV Sensing</a:t>
            </a:r>
          </a:p>
        </p:txBody>
      </p:sp>
      <p:cxnSp>
        <p:nvCxnSpPr>
          <p:cNvPr id="357" name="직선 연결선 356"/>
          <p:cNvCxnSpPr/>
          <p:nvPr/>
        </p:nvCxnSpPr>
        <p:spPr bwMode="auto">
          <a:xfrm>
            <a:off x="3248660" y="3908040"/>
            <a:ext cx="34455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  <a:effectLst/>
        </p:spPr>
      </p:cxnSp>
      <p:cxnSp>
        <p:nvCxnSpPr>
          <p:cNvPr id="358" name="직선 연결선 357"/>
          <p:cNvCxnSpPr/>
          <p:nvPr/>
        </p:nvCxnSpPr>
        <p:spPr bwMode="auto">
          <a:xfrm>
            <a:off x="3248660" y="4015272"/>
            <a:ext cx="34931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  <a:effectLst/>
        </p:spPr>
      </p:cxnSp>
      <p:sp>
        <p:nvSpPr>
          <p:cNvPr id="359" name="Freeform 90"/>
          <p:cNvSpPr>
            <a:spLocks noChangeAspect="1"/>
          </p:cNvSpPr>
          <p:nvPr/>
        </p:nvSpPr>
        <p:spPr bwMode="auto">
          <a:xfrm rot="5400000" flipH="1">
            <a:off x="7892685" y="3366036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360" name="Freeform 90"/>
          <p:cNvSpPr>
            <a:spLocks noChangeAspect="1"/>
          </p:cNvSpPr>
          <p:nvPr/>
        </p:nvSpPr>
        <p:spPr bwMode="auto">
          <a:xfrm rot="5400000" flipH="1">
            <a:off x="7581621" y="3364784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361" name="직선 연결선 360"/>
          <p:cNvCxnSpPr>
            <a:cxnSpLocks noChangeAspect="1" noChangeShapeType="1"/>
          </p:cNvCxnSpPr>
          <p:nvPr/>
        </p:nvCxnSpPr>
        <p:spPr bwMode="auto">
          <a:xfrm>
            <a:off x="7316348" y="3139553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362" name="Freeform 90"/>
          <p:cNvSpPr>
            <a:spLocks noChangeAspect="1"/>
          </p:cNvSpPr>
          <p:nvPr/>
        </p:nvSpPr>
        <p:spPr bwMode="auto">
          <a:xfrm rot="5400000" flipH="1">
            <a:off x="7701049" y="4472010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363" name="Freeform 90"/>
          <p:cNvSpPr>
            <a:spLocks noChangeAspect="1"/>
          </p:cNvSpPr>
          <p:nvPr/>
        </p:nvSpPr>
        <p:spPr bwMode="auto">
          <a:xfrm rot="5400000" flipH="1">
            <a:off x="7248421" y="4472710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364" name="Freeform 90"/>
          <p:cNvSpPr>
            <a:spLocks noChangeAspect="1"/>
          </p:cNvSpPr>
          <p:nvPr/>
        </p:nvSpPr>
        <p:spPr bwMode="auto">
          <a:xfrm rot="5400000" flipH="1">
            <a:off x="7886663" y="4472010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pic>
        <p:nvPicPr>
          <p:cNvPr id="365" name="Picture 147"/>
          <p:cNvPicPr>
            <a:picLocks noChangeAspect="1" noChangeArrowheads="1"/>
          </p:cNvPicPr>
          <p:nvPr/>
        </p:nvPicPr>
        <p:blipFill>
          <a:blip r:embed="rId4" cstate="print"/>
          <a:srcRect l="66992" t="74544" r="26211" b="15544"/>
          <a:stretch>
            <a:fillRect/>
          </a:stretch>
        </p:blipFill>
        <p:spPr bwMode="auto">
          <a:xfrm>
            <a:off x="5387415" y="3177788"/>
            <a:ext cx="156865" cy="1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366" name="직선 연결선 365"/>
          <p:cNvCxnSpPr>
            <a:cxnSpLocks noChangeAspect="1" noChangeShapeType="1"/>
          </p:cNvCxnSpPr>
          <p:nvPr/>
        </p:nvCxnSpPr>
        <p:spPr bwMode="auto">
          <a:xfrm>
            <a:off x="5502683" y="3423451"/>
            <a:ext cx="952838" cy="3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367" name="직선 연결선 366"/>
          <p:cNvCxnSpPr>
            <a:cxnSpLocks noChangeAspect="1" noChangeShapeType="1"/>
          </p:cNvCxnSpPr>
          <p:nvPr/>
        </p:nvCxnSpPr>
        <p:spPr bwMode="auto">
          <a:xfrm>
            <a:off x="6448778" y="3137592"/>
            <a:ext cx="0" cy="28585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368" name="직선 연결선 367"/>
          <p:cNvCxnSpPr>
            <a:cxnSpLocks noChangeAspect="1" noChangeShapeType="1"/>
          </p:cNvCxnSpPr>
          <p:nvPr/>
        </p:nvCxnSpPr>
        <p:spPr bwMode="auto">
          <a:xfrm>
            <a:off x="5885743" y="3426556"/>
            <a:ext cx="0" cy="857553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lg" len="lg"/>
            <a:tailEnd type="none" w="sm" len="sm"/>
          </a:ln>
        </p:spPr>
      </p:cxnSp>
      <p:cxnSp>
        <p:nvCxnSpPr>
          <p:cNvPr id="369" name="직선 연결선 368"/>
          <p:cNvCxnSpPr>
            <a:cxnSpLocks noChangeAspect="1" noChangeShapeType="1"/>
          </p:cNvCxnSpPr>
          <p:nvPr/>
        </p:nvCxnSpPr>
        <p:spPr bwMode="auto">
          <a:xfrm>
            <a:off x="6448778" y="3702307"/>
            <a:ext cx="0" cy="16891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370" name="직선 연결선 369"/>
          <p:cNvCxnSpPr>
            <a:cxnSpLocks noChangeAspect="1" noChangeShapeType="1"/>
          </p:cNvCxnSpPr>
          <p:nvPr/>
        </p:nvCxnSpPr>
        <p:spPr bwMode="auto">
          <a:xfrm>
            <a:off x="5509406" y="3860432"/>
            <a:ext cx="952838" cy="3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371" name="직선 연결선 370"/>
          <p:cNvCxnSpPr>
            <a:cxnSpLocks noChangeAspect="1" noChangeShapeType="1"/>
          </p:cNvCxnSpPr>
          <p:nvPr/>
        </p:nvCxnSpPr>
        <p:spPr bwMode="auto">
          <a:xfrm>
            <a:off x="5825377" y="4559604"/>
            <a:ext cx="476419" cy="172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372" name="Freeform 84"/>
          <p:cNvSpPr>
            <a:spLocks noChangeAspect="1"/>
          </p:cNvSpPr>
          <p:nvPr/>
        </p:nvSpPr>
        <p:spPr bwMode="auto">
          <a:xfrm flipH="1">
            <a:off x="5352063" y="1318087"/>
            <a:ext cx="1048238" cy="508560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i="0"/>
          </a:p>
        </p:txBody>
      </p:sp>
      <p:cxnSp>
        <p:nvCxnSpPr>
          <p:cNvPr id="373" name="직선 연결선 372"/>
          <p:cNvCxnSpPr/>
          <p:nvPr/>
        </p:nvCxnSpPr>
        <p:spPr bwMode="auto">
          <a:xfrm>
            <a:off x="6392601" y="1307584"/>
            <a:ext cx="0" cy="12704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4" name="Text Box 87"/>
          <p:cNvSpPr txBox="1">
            <a:spLocks noChangeAspect="1" noChangeArrowheads="1"/>
          </p:cNvSpPr>
          <p:nvPr/>
        </p:nvSpPr>
        <p:spPr bwMode="auto">
          <a:xfrm>
            <a:off x="6454506" y="1324907"/>
            <a:ext cx="1016473" cy="18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ja-JP" sz="700" i="0" dirty="0">
                <a:latin typeface="HY헤드라인M" pitchFamily="18" charset="-127"/>
              </a:rPr>
              <a:t>Chassis GND</a:t>
            </a:r>
          </a:p>
        </p:txBody>
      </p:sp>
      <p:sp>
        <p:nvSpPr>
          <p:cNvPr id="375" name="이등변 삼각형 374"/>
          <p:cNvSpPr/>
          <p:nvPr/>
        </p:nvSpPr>
        <p:spPr bwMode="auto">
          <a:xfrm rot="10800000">
            <a:off x="6317400" y="1433393"/>
            <a:ext cx="144841" cy="112853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329" tIns="46665" rIns="93329" bIns="46665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6" name="타원 375"/>
          <p:cNvSpPr>
            <a:spLocks noChangeArrowheads="1"/>
          </p:cNvSpPr>
          <p:nvPr/>
        </p:nvSpPr>
        <p:spPr bwMode="auto">
          <a:xfrm>
            <a:off x="5843112" y="3377372"/>
            <a:ext cx="84035" cy="98041"/>
          </a:xfrm>
          <a:prstGeom prst="ellipse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7" name="Freeform 90"/>
          <p:cNvSpPr>
            <a:spLocks noChangeAspect="1"/>
          </p:cNvSpPr>
          <p:nvPr/>
        </p:nvSpPr>
        <p:spPr bwMode="auto">
          <a:xfrm rot="5400000" flipH="1">
            <a:off x="7475797" y="4467252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378" name="직선 연결선 377"/>
          <p:cNvCxnSpPr>
            <a:cxnSpLocks noChangeAspect="1" noChangeShapeType="1"/>
          </p:cNvCxnSpPr>
          <p:nvPr/>
        </p:nvCxnSpPr>
        <p:spPr bwMode="auto">
          <a:xfrm>
            <a:off x="7544312" y="4282708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379" name="직선 연결선 378"/>
          <p:cNvCxnSpPr>
            <a:cxnSpLocks noChangeAspect="1" noChangeShapeType="1"/>
          </p:cNvCxnSpPr>
          <p:nvPr/>
        </p:nvCxnSpPr>
        <p:spPr bwMode="auto">
          <a:xfrm>
            <a:off x="7768150" y="4282708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380" name="직선 연결선 379"/>
          <p:cNvCxnSpPr>
            <a:cxnSpLocks noChangeAspect="1" noChangeShapeType="1"/>
          </p:cNvCxnSpPr>
          <p:nvPr/>
        </p:nvCxnSpPr>
        <p:spPr bwMode="auto">
          <a:xfrm>
            <a:off x="7953887" y="4282708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381" name="직선 연결선 380"/>
          <p:cNvCxnSpPr>
            <a:cxnSpLocks noChangeAspect="1" noChangeShapeType="1"/>
          </p:cNvCxnSpPr>
          <p:nvPr/>
        </p:nvCxnSpPr>
        <p:spPr bwMode="auto">
          <a:xfrm flipV="1">
            <a:off x="7766748" y="4592046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382" name="직선 연결선 381"/>
          <p:cNvCxnSpPr>
            <a:cxnSpLocks noChangeAspect="1" noChangeShapeType="1"/>
          </p:cNvCxnSpPr>
          <p:nvPr/>
        </p:nvCxnSpPr>
        <p:spPr bwMode="auto">
          <a:xfrm flipV="1">
            <a:off x="7952485" y="4592046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383" name="직선 연결선 382"/>
          <p:cNvCxnSpPr>
            <a:cxnSpLocks noChangeAspect="1" noChangeShapeType="1"/>
          </p:cNvCxnSpPr>
          <p:nvPr/>
        </p:nvCxnSpPr>
        <p:spPr bwMode="auto">
          <a:xfrm flipV="1">
            <a:off x="7319073" y="4592046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384" name="Line 148"/>
          <p:cNvSpPr>
            <a:spLocks noChangeShapeType="1"/>
          </p:cNvSpPr>
          <p:nvPr/>
        </p:nvSpPr>
        <p:spPr bwMode="auto">
          <a:xfrm flipH="1" flipV="1">
            <a:off x="7654830" y="3489527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385" name="직선 연결선 384"/>
          <p:cNvCxnSpPr>
            <a:cxnSpLocks noChangeAspect="1" noChangeShapeType="1"/>
          </p:cNvCxnSpPr>
          <p:nvPr/>
        </p:nvCxnSpPr>
        <p:spPr bwMode="auto">
          <a:xfrm>
            <a:off x="7645025" y="3139553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386" name="Line 148"/>
          <p:cNvSpPr>
            <a:spLocks noChangeShapeType="1"/>
          </p:cNvSpPr>
          <p:nvPr/>
        </p:nvSpPr>
        <p:spPr bwMode="auto">
          <a:xfrm flipH="1" flipV="1">
            <a:off x="7973916" y="3489527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387" name="직선 연결선 386"/>
          <p:cNvCxnSpPr>
            <a:cxnSpLocks noChangeAspect="1" noChangeShapeType="1"/>
          </p:cNvCxnSpPr>
          <p:nvPr/>
        </p:nvCxnSpPr>
        <p:spPr bwMode="auto">
          <a:xfrm>
            <a:off x="7964111" y="3139553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388" name="직선 연결선 387"/>
          <p:cNvCxnSpPr>
            <a:cxnSpLocks noChangeShapeType="1"/>
          </p:cNvCxnSpPr>
          <p:nvPr/>
        </p:nvCxnSpPr>
        <p:spPr bwMode="auto">
          <a:xfrm flipV="1">
            <a:off x="5589704" y="1735411"/>
            <a:ext cx="0" cy="48169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389" name="직선 연결선 388"/>
          <p:cNvCxnSpPr>
            <a:cxnSpLocks noChangeShapeType="1"/>
          </p:cNvCxnSpPr>
          <p:nvPr/>
        </p:nvCxnSpPr>
        <p:spPr bwMode="auto">
          <a:xfrm flipV="1">
            <a:off x="5695854" y="1735413"/>
            <a:ext cx="0" cy="54542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390" name="직선 연결선 389"/>
          <p:cNvCxnSpPr>
            <a:cxnSpLocks noChangeShapeType="1"/>
          </p:cNvCxnSpPr>
          <p:nvPr/>
        </p:nvCxnSpPr>
        <p:spPr bwMode="auto">
          <a:xfrm>
            <a:off x="5589704" y="1735411"/>
            <a:ext cx="10376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391" name="직선 연결선 390"/>
          <p:cNvCxnSpPr>
            <a:cxnSpLocks noChangeShapeType="1"/>
          </p:cNvCxnSpPr>
          <p:nvPr/>
        </p:nvCxnSpPr>
        <p:spPr bwMode="auto">
          <a:xfrm flipH="1">
            <a:off x="5588698" y="2217107"/>
            <a:ext cx="1006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92" name="직선 연결선 391"/>
          <p:cNvCxnSpPr/>
          <p:nvPr/>
        </p:nvCxnSpPr>
        <p:spPr bwMode="auto">
          <a:xfrm>
            <a:off x="4888955" y="2217107"/>
            <a:ext cx="7200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직선 연결선 392"/>
          <p:cNvCxnSpPr/>
          <p:nvPr/>
        </p:nvCxnSpPr>
        <p:spPr bwMode="auto">
          <a:xfrm>
            <a:off x="4987195" y="2279431"/>
            <a:ext cx="7200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94" name="Rectangle 247"/>
          <p:cNvSpPr>
            <a:spLocks noChangeAspect="1" noChangeArrowheads="1"/>
          </p:cNvSpPr>
          <p:nvPr/>
        </p:nvSpPr>
        <p:spPr bwMode="auto">
          <a:xfrm>
            <a:off x="2767677" y="3775988"/>
            <a:ext cx="481251" cy="36055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600" dirty="0">
                <a:latin typeface="HY헤드라인M" pitchFamily="18" charset="-127"/>
              </a:rPr>
              <a:t>CAN </a:t>
            </a:r>
          </a:p>
          <a:p>
            <a:pPr algn="ctr" eaLnBrk="1" hangingPunct="1"/>
            <a:r>
              <a:rPr lang="en-US" altLang="ja-JP" sz="600" dirty="0">
                <a:latin typeface="HY헤드라인M" pitchFamily="18" charset="-127"/>
              </a:rPr>
              <a:t>Transceiver</a:t>
            </a:r>
          </a:p>
        </p:txBody>
      </p:sp>
      <p:sp>
        <p:nvSpPr>
          <p:cNvPr id="395" name="Rectangle 102"/>
          <p:cNvSpPr>
            <a:spLocks noChangeAspect="1" noChangeArrowheads="1"/>
          </p:cNvSpPr>
          <p:nvPr/>
        </p:nvSpPr>
        <p:spPr bwMode="auto">
          <a:xfrm>
            <a:off x="5255324" y="1931956"/>
            <a:ext cx="1466850" cy="85578"/>
          </a:xfrm>
          <a:prstGeom prst="rect">
            <a:avLst/>
          </a:prstGeom>
          <a:solidFill>
            <a:srgbClr val="FFCCFF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pic>
        <p:nvPicPr>
          <p:cNvPr id="39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2152" y="1920841"/>
            <a:ext cx="149862" cy="412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7" name="Rectangle 7"/>
          <p:cNvSpPr>
            <a:spLocks noChangeAspect="1" noChangeArrowheads="1"/>
          </p:cNvSpPr>
          <p:nvPr/>
        </p:nvSpPr>
        <p:spPr bwMode="auto">
          <a:xfrm>
            <a:off x="2077147" y="1883168"/>
            <a:ext cx="6364037" cy="420629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398" name="Rectangle 102"/>
          <p:cNvSpPr>
            <a:spLocks noChangeAspect="1" noChangeArrowheads="1"/>
          </p:cNvSpPr>
          <p:nvPr/>
        </p:nvSpPr>
        <p:spPr bwMode="auto">
          <a:xfrm>
            <a:off x="5255323" y="1823285"/>
            <a:ext cx="1466850" cy="85648"/>
          </a:xfrm>
          <a:prstGeom prst="rect">
            <a:avLst/>
          </a:prstGeom>
          <a:solidFill>
            <a:srgbClr val="FFCCFF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sp>
        <p:nvSpPr>
          <p:cNvPr id="399" name="직사각형 398"/>
          <p:cNvSpPr>
            <a:spLocks noChangeArrowheads="1"/>
          </p:cNvSpPr>
          <p:nvPr/>
        </p:nvSpPr>
        <p:spPr bwMode="auto">
          <a:xfrm>
            <a:off x="6897216" y="1985752"/>
            <a:ext cx="1419861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400" name="직선 연결선 399"/>
          <p:cNvCxnSpPr>
            <a:cxnSpLocks noChangeAspect="1" noChangeShapeType="1"/>
          </p:cNvCxnSpPr>
          <p:nvPr/>
        </p:nvCxnSpPr>
        <p:spPr bwMode="auto">
          <a:xfrm>
            <a:off x="6455219" y="3141234"/>
            <a:ext cx="1492778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401" name="직선 연결선 400"/>
          <p:cNvCxnSpPr>
            <a:cxnSpLocks noChangeAspect="1" noChangeShapeType="1"/>
          </p:cNvCxnSpPr>
          <p:nvPr/>
        </p:nvCxnSpPr>
        <p:spPr bwMode="auto">
          <a:xfrm>
            <a:off x="6438412" y="3695584"/>
            <a:ext cx="1524539" cy="172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402" name="직선 연결선 401"/>
          <p:cNvCxnSpPr>
            <a:cxnSpLocks noChangeAspect="1" noChangeShapeType="1"/>
          </p:cNvCxnSpPr>
          <p:nvPr/>
        </p:nvCxnSpPr>
        <p:spPr bwMode="auto">
          <a:xfrm>
            <a:off x="6306478" y="4787618"/>
            <a:ext cx="1637002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403" name="직사각형 402"/>
          <p:cNvSpPr>
            <a:spLocks noChangeArrowheads="1"/>
          </p:cNvSpPr>
          <p:nvPr/>
        </p:nvSpPr>
        <p:spPr bwMode="auto">
          <a:xfrm>
            <a:off x="2311284" y="1975337"/>
            <a:ext cx="1439582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04" name="Rectangle 247"/>
          <p:cNvSpPr>
            <a:spLocks noChangeAspect="1" noChangeArrowheads="1"/>
          </p:cNvSpPr>
          <p:nvPr/>
        </p:nvSpPr>
        <p:spPr bwMode="auto">
          <a:xfrm>
            <a:off x="3518598" y="2406673"/>
            <a:ext cx="615950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700" dirty="0">
                <a:latin typeface="HY헤드라인M" pitchFamily="18" charset="-127"/>
              </a:rPr>
              <a:t>Transformer</a:t>
            </a:r>
          </a:p>
        </p:txBody>
      </p:sp>
      <p:sp>
        <p:nvSpPr>
          <p:cNvPr id="405" name="Rectangle 102"/>
          <p:cNvSpPr>
            <a:spLocks noChangeAspect="1" noChangeArrowheads="1"/>
          </p:cNvSpPr>
          <p:nvPr/>
        </p:nvSpPr>
        <p:spPr bwMode="auto">
          <a:xfrm rot="5400000">
            <a:off x="1206707" y="3136974"/>
            <a:ext cx="2121882" cy="203200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cxnSp>
        <p:nvCxnSpPr>
          <p:cNvPr id="406" name="직선 연결선 405"/>
          <p:cNvCxnSpPr>
            <a:cxnSpLocks noChangeAspect="1" noChangeShapeType="1"/>
          </p:cNvCxnSpPr>
          <p:nvPr/>
        </p:nvCxnSpPr>
        <p:spPr bwMode="auto">
          <a:xfrm>
            <a:off x="3848900" y="3910597"/>
            <a:ext cx="377419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7" name="Rectangle 247"/>
          <p:cNvSpPr>
            <a:spLocks noChangeAspect="1" noChangeArrowheads="1"/>
          </p:cNvSpPr>
          <p:nvPr/>
        </p:nvSpPr>
        <p:spPr bwMode="auto">
          <a:xfrm>
            <a:off x="3594798" y="3019818"/>
            <a:ext cx="495300" cy="1116729"/>
          </a:xfrm>
          <a:prstGeom prst="rect">
            <a:avLst/>
          </a:prstGeom>
          <a:solidFill>
            <a:srgbClr val="CCFF99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700" dirty="0" smtClean="0">
                <a:latin typeface="HY헤드라인M" pitchFamily="18" charset="-127"/>
              </a:rPr>
              <a:t>Digital</a:t>
            </a:r>
          </a:p>
          <a:p>
            <a:pPr algn="ctr" eaLnBrk="1" hangingPunct="1"/>
            <a:r>
              <a:rPr lang="en-US" altLang="ja-JP" sz="700" dirty="0" smtClean="0">
                <a:latin typeface="HY헤드라인M" pitchFamily="18" charset="-127"/>
              </a:rPr>
              <a:t>Isolator</a:t>
            </a:r>
            <a:endParaRPr lang="en-US" altLang="ja-JP" sz="700" dirty="0">
              <a:latin typeface="HY헤드라인M" pitchFamily="18" charset="-127"/>
            </a:endParaRPr>
          </a:p>
        </p:txBody>
      </p:sp>
      <p:sp>
        <p:nvSpPr>
          <p:cNvPr id="408" name="Text Box 137"/>
          <p:cNvSpPr txBox="1">
            <a:spLocks noChangeAspect="1" noChangeArrowheads="1"/>
          </p:cNvSpPr>
          <p:nvPr/>
        </p:nvSpPr>
        <p:spPr bwMode="auto">
          <a:xfrm>
            <a:off x="3574533" y="3801637"/>
            <a:ext cx="354788" cy="19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600" dirty="0">
                <a:latin typeface="HY헤드라인M" pitchFamily="18" charset="-127"/>
              </a:rPr>
              <a:t>TXD</a:t>
            </a:r>
            <a:endParaRPr lang="en-US" altLang="ja-JP" sz="600" dirty="0">
              <a:latin typeface="HY헤드라인M" pitchFamily="18" charset="-127"/>
            </a:endParaRPr>
          </a:p>
        </p:txBody>
      </p:sp>
      <p:sp>
        <p:nvSpPr>
          <p:cNvPr id="409" name="Text Box 137"/>
          <p:cNvSpPr txBox="1">
            <a:spLocks noChangeAspect="1" noChangeArrowheads="1"/>
          </p:cNvSpPr>
          <p:nvPr/>
        </p:nvSpPr>
        <p:spPr bwMode="auto">
          <a:xfrm>
            <a:off x="3574533" y="3903180"/>
            <a:ext cx="354788" cy="19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600" dirty="0">
                <a:latin typeface="HY헤드라인M" pitchFamily="18" charset="-127"/>
              </a:rPr>
              <a:t>RXD</a:t>
            </a:r>
            <a:endParaRPr lang="en-US" altLang="ja-JP" sz="600" dirty="0">
              <a:latin typeface="HY헤드라인M" pitchFamily="18" charset="-127"/>
            </a:endParaRPr>
          </a:p>
        </p:txBody>
      </p:sp>
      <p:cxnSp>
        <p:nvCxnSpPr>
          <p:cNvPr id="410" name="직선 연결선 409"/>
          <p:cNvCxnSpPr>
            <a:cxnSpLocks noChangeAspect="1" noChangeShapeType="1"/>
          </p:cNvCxnSpPr>
          <p:nvPr/>
        </p:nvCxnSpPr>
        <p:spPr bwMode="auto">
          <a:xfrm flipH="1">
            <a:off x="4286552" y="2957911"/>
            <a:ext cx="2019640" cy="1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" name="직선 연결선 410"/>
          <p:cNvCxnSpPr>
            <a:cxnSpLocks noChangeAspect="1" noChangeShapeType="1"/>
          </p:cNvCxnSpPr>
          <p:nvPr/>
        </p:nvCxnSpPr>
        <p:spPr bwMode="auto">
          <a:xfrm flipH="1">
            <a:off x="4275348" y="4443173"/>
            <a:ext cx="191991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412" name="자유형 411"/>
          <p:cNvSpPr/>
          <p:nvPr/>
        </p:nvSpPr>
        <p:spPr bwMode="auto">
          <a:xfrm>
            <a:off x="6188542" y="3971329"/>
            <a:ext cx="976027" cy="473196"/>
          </a:xfrm>
          <a:custGeom>
            <a:avLst/>
            <a:gdLst>
              <a:gd name="connsiteX0" fmla="*/ 0 w 6209607"/>
              <a:gd name="connsiteY0" fmla="*/ 1492135 h 1492135"/>
              <a:gd name="connsiteX1" fmla="*/ 1529542 w 6209607"/>
              <a:gd name="connsiteY1" fmla="*/ 1276004 h 1492135"/>
              <a:gd name="connsiteX2" fmla="*/ 3524596 w 6209607"/>
              <a:gd name="connsiteY2" fmla="*/ 211975 h 1492135"/>
              <a:gd name="connsiteX3" fmla="*/ 6209607 w 6209607"/>
              <a:gd name="connsiteY3" fmla="*/ 4156 h 149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9607" h="1492135">
                <a:moveTo>
                  <a:pt x="0" y="1492135"/>
                </a:moveTo>
                <a:cubicBezTo>
                  <a:pt x="471054" y="1490749"/>
                  <a:pt x="942109" y="1489364"/>
                  <a:pt x="1529542" y="1276004"/>
                </a:cubicBezTo>
                <a:cubicBezTo>
                  <a:pt x="2116975" y="1062644"/>
                  <a:pt x="2744585" y="423950"/>
                  <a:pt x="3524596" y="211975"/>
                </a:cubicBezTo>
                <a:cubicBezTo>
                  <a:pt x="4304607" y="0"/>
                  <a:pt x="5257107" y="2078"/>
                  <a:pt x="6209607" y="4156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/>
          </a:p>
        </p:txBody>
      </p:sp>
      <p:sp>
        <p:nvSpPr>
          <p:cNvPr id="413" name="자유형 412"/>
          <p:cNvSpPr/>
          <p:nvPr/>
        </p:nvSpPr>
        <p:spPr bwMode="auto">
          <a:xfrm>
            <a:off x="6296108" y="2803244"/>
            <a:ext cx="868463" cy="155381"/>
          </a:xfrm>
          <a:custGeom>
            <a:avLst/>
            <a:gdLst>
              <a:gd name="connsiteX0" fmla="*/ 0 w 6209607"/>
              <a:gd name="connsiteY0" fmla="*/ 1492135 h 1492135"/>
              <a:gd name="connsiteX1" fmla="*/ 1529542 w 6209607"/>
              <a:gd name="connsiteY1" fmla="*/ 1276004 h 1492135"/>
              <a:gd name="connsiteX2" fmla="*/ 3524596 w 6209607"/>
              <a:gd name="connsiteY2" fmla="*/ 211975 h 1492135"/>
              <a:gd name="connsiteX3" fmla="*/ 6209607 w 6209607"/>
              <a:gd name="connsiteY3" fmla="*/ 4156 h 149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9607" h="1492135">
                <a:moveTo>
                  <a:pt x="0" y="1492135"/>
                </a:moveTo>
                <a:cubicBezTo>
                  <a:pt x="471054" y="1490749"/>
                  <a:pt x="942109" y="1489364"/>
                  <a:pt x="1529542" y="1276004"/>
                </a:cubicBezTo>
                <a:cubicBezTo>
                  <a:pt x="2116975" y="1062644"/>
                  <a:pt x="2744585" y="423950"/>
                  <a:pt x="3524596" y="211975"/>
                </a:cubicBezTo>
                <a:cubicBezTo>
                  <a:pt x="4304607" y="0"/>
                  <a:pt x="5257107" y="2078"/>
                  <a:pt x="6209607" y="4156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/>
          </a:p>
        </p:txBody>
      </p:sp>
      <p:sp>
        <p:nvSpPr>
          <p:cNvPr id="414" name="Rectangle 102"/>
          <p:cNvSpPr>
            <a:spLocks noChangeAspect="1" noChangeArrowheads="1"/>
          </p:cNvSpPr>
          <p:nvPr/>
        </p:nvSpPr>
        <p:spPr bwMode="auto">
          <a:xfrm>
            <a:off x="7126564" y="2744265"/>
            <a:ext cx="1039232" cy="15341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Sidebar Temp Sensor1 </a:t>
            </a:r>
          </a:p>
        </p:txBody>
      </p:sp>
      <p:sp>
        <p:nvSpPr>
          <p:cNvPr id="415" name="Rectangle 102"/>
          <p:cNvSpPr>
            <a:spLocks noChangeAspect="1" noChangeArrowheads="1"/>
          </p:cNvSpPr>
          <p:nvPr/>
        </p:nvSpPr>
        <p:spPr bwMode="auto">
          <a:xfrm>
            <a:off x="7126564" y="3886554"/>
            <a:ext cx="1039232" cy="15341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Sidebar Temp Sensor2 </a:t>
            </a:r>
          </a:p>
        </p:txBody>
      </p:sp>
      <p:cxnSp>
        <p:nvCxnSpPr>
          <p:cNvPr id="416" name="직선 연결선 415"/>
          <p:cNvCxnSpPr>
            <a:cxnSpLocks noChangeShapeType="1"/>
          </p:cNvCxnSpPr>
          <p:nvPr/>
        </p:nvCxnSpPr>
        <p:spPr bwMode="auto">
          <a:xfrm flipV="1">
            <a:off x="4889515" y="2209100"/>
            <a:ext cx="0" cy="27000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417" name="직선 연결선 416"/>
          <p:cNvCxnSpPr>
            <a:cxnSpLocks noChangeShapeType="1"/>
          </p:cNvCxnSpPr>
          <p:nvPr/>
        </p:nvCxnSpPr>
        <p:spPr bwMode="auto">
          <a:xfrm flipV="1">
            <a:off x="4987195" y="2275311"/>
            <a:ext cx="0" cy="27000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418" name="직선 연결선 417"/>
          <p:cNvCxnSpPr>
            <a:cxnSpLocks noChangeAspect="1" noChangeShapeType="1"/>
          </p:cNvCxnSpPr>
          <p:nvPr/>
        </p:nvCxnSpPr>
        <p:spPr bwMode="auto">
          <a:xfrm flipH="1">
            <a:off x="4428016" y="4973981"/>
            <a:ext cx="28291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419" name="Rectangle 247"/>
          <p:cNvSpPr>
            <a:spLocks noChangeAspect="1" noChangeArrowheads="1"/>
          </p:cNvSpPr>
          <p:nvPr/>
        </p:nvSpPr>
        <p:spPr bwMode="auto">
          <a:xfrm>
            <a:off x="4209526" y="2499767"/>
            <a:ext cx="274514" cy="34370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MCU</a:t>
            </a:r>
          </a:p>
        </p:txBody>
      </p:sp>
      <p:sp>
        <p:nvSpPr>
          <p:cNvPr id="420" name="Rectangle 102"/>
          <p:cNvSpPr>
            <a:spLocks noChangeAspect="1" noChangeArrowheads="1"/>
          </p:cNvSpPr>
          <p:nvPr/>
        </p:nvSpPr>
        <p:spPr bwMode="auto">
          <a:xfrm>
            <a:off x="4570175" y="4915633"/>
            <a:ext cx="748612" cy="11095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 smtClean="0">
                <a:latin typeface="HY헤드라인M" pitchFamily="18" charset="-127"/>
              </a:rPr>
              <a:t>Interlock</a:t>
            </a:r>
            <a:endParaRPr lang="en-US" altLang="ja-JP" sz="500" i="1" dirty="0">
              <a:solidFill>
                <a:srgbClr val="FF0000"/>
              </a:solidFill>
              <a:latin typeface="HY헤드라인M" pitchFamily="18" charset="-127"/>
            </a:endParaRPr>
          </a:p>
        </p:txBody>
      </p:sp>
      <p:sp>
        <p:nvSpPr>
          <p:cNvPr id="421" name="Rectangle 247"/>
          <p:cNvSpPr>
            <a:spLocks noChangeAspect="1" noChangeArrowheads="1"/>
          </p:cNvSpPr>
          <p:nvPr/>
        </p:nvSpPr>
        <p:spPr bwMode="auto">
          <a:xfrm>
            <a:off x="4549867" y="3128792"/>
            <a:ext cx="574240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sp>
        <p:nvSpPr>
          <p:cNvPr id="422" name="Rectangle 247"/>
          <p:cNvSpPr>
            <a:spLocks noChangeAspect="1" noChangeArrowheads="1"/>
          </p:cNvSpPr>
          <p:nvPr/>
        </p:nvSpPr>
        <p:spPr bwMode="auto">
          <a:xfrm>
            <a:off x="4549867" y="3910597"/>
            <a:ext cx="574240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sp>
        <p:nvSpPr>
          <p:cNvPr id="423" name="Rectangle 247"/>
          <p:cNvSpPr>
            <a:spLocks noChangeAspect="1" noChangeArrowheads="1"/>
          </p:cNvSpPr>
          <p:nvPr/>
        </p:nvSpPr>
        <p:spPr bwMode="auto">
          <a:xfrm>
            <a:off x="4549867" y="4591956"/>
            <a:ext cx="574239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sp>
        <p:nvSpPr>
          <p:cNvPr id="424" name="Rectangle 247"/>
          <p:cNvSpPr>
            <a:spLocks noChangeArrowheads="1"/>
          </p:cNvSpPr>
          <p:nvPr/>
        </p:nvSpPr>
        <p:spPr bwMode="auto">
          <a:xfrm>
            <a:off x="4601690" y="2575398"/>
            <a:ext cx="515414" cy="127453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Regulator</a:t>
            </a:r>
          </a:p>
        </p:txBody>
      </p:sp>
      <p:sp>
        <p:nvSpPr>
          <p:cNvPr id="425" name="Line 147"/>
          <p:cNvSpPr>
            <a:spLocks noChangeShapeType="1"/>
          </p:cNvSpPr>
          <p:nvPr/>
        </p:nvSpPr>
        <p:spPr bwMode="auto">
          <a:xfrm>
            <a:off x="4077503" y="2442342"/>
            <a:ext cx="113764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426" name="Rectangle 102"/>
          <p:cNvSpPr>
            <a:spLocks noChangeAspect="1" noChangeArrowheads="1"/>
          </p:cNvSpPr>
          <p:nvPr/>
        </p:nvSpPr>
        <p:spPr bwMode="auto">
          <a:xfrm>
            <a:off x="5259645" y="2051016"/>
            <a:ext cx="1466850" cy="85578"/>
          </a:xfrm>
          <a:prstGeom prst="rect">
            <a:avLst/>
          </a:prstGeom>
          <a:solidFill>
            <a:srgbClr val="FFCCFF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 smtClean="0">
                <a:solidFill>
                  <a:schemeClr val="tx1"/>
                </a:solidFill>
                <a:latin typeface="HY헤드라인M" pitchFamily="18" charset="-127"/>
              </a:rPr>
              <a:t>ELEC - CAPCITOR</a:t>
            </a:r>
            <a:endParaRPr lang="en-US" altLang="ja-JP" sz="5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ko-KR" altLang="en-US" sz="1800" b="1" dirty="0" err="1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주요소자</a:t>
            </a:r>
            <a:r>
              <a:rPr lang="ko-KR" altLang="en-US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 관리 품목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50" name="표 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37310"/>
              </p:ext>
            </p:extLst>
          </p:nvPr>
        </p:nvGraphicFramePr>
        <p:xfrm>
          <a:off x="832573" y="1723163"/>
          <a:ext cx="8584923" cy="4073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9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Type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Maker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Part Number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AEC-Q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Datasheet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REMARK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PCB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DS-7408(LTF), Tg150℃, FR-4,1.6T,4LAYER ,</a:t>
                      </a:r>
                      <a:r>
                        <a:rPr kumimoji="0" lang="ko-KR" altLang="en-US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내외층</a:t>
                      </a:r>
                      <a:r>
                        <a:rPr kumimoji="0" lang="en-US" altLang="ko-KR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1OZ.</a:t>
                      </a:r>
                      <a:endParaRPr kumimoji="0" lang="ko-KR" altLang="en-US" sz="105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00000"/>
                        </a:lnSpc>
                      </a:pP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IGBT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TRINNO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TGH40N120F2DR</a:t>
                      </a: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IGBT</a:t>
                      </a:r>
                      <a:endParaRPr kumimoji="0" lang="ko-KR" altLang="en-US" sz="110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AUIRG4PH50S</a:t>
                      </a: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/>
                          <a:cs typeface="+mn-cs"/>
                        </a:rPr>
                        <a:t>○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403084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TRANSFORMER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CLOVER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EFD1515-65uH-6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MICOM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Renesas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RH850/F1KM-S1, R7F7016953AFP-C</a:t>
                      </a:r>
                      <a:endParaRPr kumimoji="0" lang="ko-KR" altLang="en-US" sz="110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MCU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Current</a:t>
                      </a:r>
                      <a:r>
                        <a:rPr kumimoji="0" lang="en-US" altLang="ko-KR" sz="11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sensor IC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TI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INA381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DC-DC CONTROL</a:t>
                      </a:r>
                      <a:r>
                        <a:rPr kumimoji="0" lang="en-US" altLang="ko-KR" sz="11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IC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LINEAR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LT8301H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CAN Transceiver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INFINEON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SIT1044QT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945197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Opto-coupler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TI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QCPL-M419T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OP-AMP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Iksemicon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IL2903EDT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4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SHUNT Resistor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ICP ROTECT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MCSMA25EFH1L00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00000"/>
                        </a:lnSpc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51" name="개체 2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58539"/>
              </p:ext>
            </p:extLst>
          </p:nvPr>
        </p:nvGraphicFramePr>
        <p:xfrm>
          <a:off x="7608888" y="3773488"/>
          <a:ext cx="9223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포장기 셸 개체" showAsIcon="1" r:id="rId4" imgW="1383840" imgH="612000" progId="Package">
                  <p:embed/>
                </p:oleObj>
              </mc:Choice>
              <mc:Fallback>
                <p:oleObj name="포장기 셸 개체" showAsIcon="1" r:id="rId4" imgW="1383840" imgH="6120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b="51331"/>
                      <a:stretch>
                        <a:fillRect/>
                      </a:stretch>
                    </p:blipFill>
                    <p:spPr bwMode="auto">
                      <a:xfrm>
                        <a:off x="7608888" y="3773488"/>
                        <a:ext cx="922337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개체 2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0615"/>
              </p:ext>
            </p:extLst>
          </p:nvPr>
        </p:nvGraphicFramePr>
        <p:xfrm>
          <a:off x="7940712" y="4144688"/>
          <a:ext cx="251906" cy="24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Acrobat Document" showAsIcon="1" r:id="rId6" imgW="381000" imgH="771525" progId="AcroExch.Document.DC">
                  <p:embed/>
                </p:oleObj>
              </mc:Choice>
              <mc:Fallback>
                <p:oleObj name="Acrobat Document" showAsIcon="1" r:id="rId6" imgW="381000" imgH="771525" progId="AcroExch.Document.DC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997"/>
                      <a:stretch>
                        <a:fillRect/>
                      </a:stretch>
                    </p:blipFill>
                    <p:spPr bwMode="auto">
                      <a:xfrm>
                        <a:off x="7940712" y="4144688"/>
                        <a:ext cx="251906" cy="2433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320550"/>
              </p:ext>
            </p:extLst>
          </p:nvPr>
        </p:nvGraphicFramePr>
        <p:xfrm>
          <a:off x="7953596" y="2091086"/>
          <a:ext cx="265876" cy="256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프레젠테이션" showAsIcon="1" r:id="rId8" imgW="381000" imgH="771525" progId="PowerPoint.Show.12">
                  <p:embed/>
                </p:oleObj>
              </mc:Choice>
              <mc:Fallback>
                <p:oleObj name="프레젠테이션" showAsIcon="1" r:id="rId8" imgW="381000" imgH="771525" progId="PowerPoint.Show.12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997"/>
                      <a:stretch>
                        <a:fillRect/>
                      </a:stretch>
                    </p:blipFill>
                    <p:spPr bwMode="auto">
                      <a:xfrm>
                        <a:off x="7953596" y="2091086"/>
                        <a:ext cx="265876" cy="256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943595"/>
              </p:ext>
            </p:extLst>
          </p:nvPr>
        </p:nvGraphicFramePr>
        <p:xfrm>
          <a:off x="7940712" y="3141000"/>
          <a:ext cx="29164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포장기 셸 개체" showAsIcon="1" r:id="rId10" imgW="381000" imgH="771525" progId="Package">
                  <p:embed/>
                </p:oleObj>
              </mc:Choice>
              <mc:Fallback>
                <p:oleObj name="포장기 셸 개체" showAsIcon="1" r:id="rId10" imgW="381000" imgH="771525" progId="Package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1331"/>
                      <a:stretch>
                        <a:fillRect/>
                      </a:stretch>
                    </p:blipFill>
                    <p:spPr bwMode="auto">
                      <a:xfrm>
                        <a:off x="7940712" y="3141000"/>
                        <a:ext cx="291645" cy="2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개체 2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628382"/>
              </p:ext>
            </p:extLst>
          </p:nvPr>
        </p:nvGraphicFramePr>
        <p:xfrm>
          <a:off x="7946749" y="2503214"/>
          <a:ext cx="279569" cy="33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Acrobat Document" showAsIcon="1" r:id="rId12" imgW="380880" imgH="792360" progId="Acrobat.Document.DC">
                  <p:embed/>
                </p:oleObj>
              </mc:Choice>
              <mc:Fallback>
                <p:oleObj name="Acrobat Document" showAsIcon="1" r:id="rId12" imgW="380880" imgH="792360" progId="Acrobat.Document.DC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6749" y="2503214"/>
                        <a:ext cx="279569" cy="3373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514407"/>
              </p:ext>
            </p:extLst>
          </p:nvPr>
        </p:nvGraphicFramePr>
        <p:xfrm>
          <a:off x="7781967" y="4829870"/>
          <a:ext cx="636796" cy="25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포장기 셸 개체" showAsIcon="1" r:id="rId14" imgW="1327680" imgH="612000" progId="Package">
                  <p:embed/>
                </p:oleObj>
              </mc:Choice>
              <mc:Fallback>
                <p:oleObj name="포장기 셸 개체" showAsIcon="1" r:id="rId14" imgW="132768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1967" y="4829870"/>
                        <a:ext cx="636796" cy="25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998573"/>
              </p:ext>
            </p:extLst>
          </p:nvPr>
        </p:nvGraphicFramePr>
        <p:xfrm>
          <a:off x="7870332" y="5155071"/>
          <a:ext cx="460066" cy="32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포장기 셸 개체" showAsIcon="1" r:id="rId16" imgW="877680" imgH="612000" progId="Package">
                  <p:embed/>
                </p:oleObj>
              </mc:Choice>
              <mc:Fallback>
                <p:oleObj name="포장기 셸 개체" showAsIcon="1" r:id="rId16" imgW="87768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70332" y="5155071"/>
                        <a:ext cx="460066" cy="32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274924"/>
              </p:ext>
            </p:extLst>
          </p:nvPr>
        </p:nvGraphicFramePr>
        <p:xfrm>
          <a:off x="7816202" y="4475302"/>
          <a:ext cx="568325" cy="26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" name="포장기 셸 개체" showAsIcon="1" r:id="rId18" imgW="1136160" imgH="612000" progId="Package">
                  <p:embed/>
                </p:oleObj>
              </mc:Choice>
              <mc:Fallback>
                <p:oleObj name="포장기 셸 개체" showAsIcon="1" r:id="rId18" imgW="113616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816202" y="4475302"/>
                        <a:ext cx="568325" cy="26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483909"/>
              </p:ext>
            </p:extLst>
          </p:nvPr>
        </p:nvGraphicFramePr>
        <p:xfrm>
          <a:off x="7719524" y="2783807"/>
          <a:ext cx="694970" cy="285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" name="포장기 셸 개체" showAsIcon="1" r:id="rId20" imgW="1248840" imgH="612000" progId="Package">
                  <p:embed/>
                </p:oleObj>
              </mc:Choice>
              <mc:Fallback>
                <p:oleObj name="포장기 셸 개체" showAsIcon="1" r:id="rId20" imgW="124884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19524" y="2783807"/>
                        <a:ext cx="694970" cy="285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196958"/>
              </p:ext>
            </p:extLst>
          </p:nvPr>
        </p:nvGraphicFramePr>
        <p:xfrm>
          <a:off x="7797100" y="3412232"/>
          <a:ext cx="53913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" name="포장기 셸 개체" showAsIcon="1" r:id="rId22" imgW="3240000" imgH="612000" progId="Package">
                  <p:embed/>
                </p:oleObj>
              </mc:Choice>
              <mc:Fallback>
                <p:oleObj name="포장기 셸 개체" showAsIcon="1" r:id="rId22" imgW="324000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97100" y="3412232"/>
                        <a:ext cx="53913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769713"/>
              </p:ext>
            </p:extLst>
          </p:nvPr>
        </p:nvGraphicFramePr>
        <p:xfrm>
          <a:off x="7781967" y="5476202"/>
          <a:ext cx="680866" cy="379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포장기 셸 개체" showAsIcon="1" r:id="rId24" imgW="1867680" imgH="612000" progId="Package">
                  <p:embed/>
                </p:oleObj>
              </mc:Choice>
              <mc:Fallback>
                <p:oleObj name="포장기 셸 개체" showAsIcon="1" r:id="rId24" imgW="1867680" imgH="61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781967" y="5476202"/>
                        <a:ext cx="680866" cy="379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en-US" altLang="ko-KR" sz="1800" b="1" dirty="0" err="1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PTC</a:t>
            </a: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안전 기능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55159"/>
              </p:ext>
            </p:extLst>
          </p:nvPr>
        </p:nvGraphicFramePr>
        <p:xfrm>
          <a:off x="909159" y="1636063"/>
          <a:ext cx="8652353" cy="5082581"/>
        </p:xfrm>
        <a:graphic>
          <a:graphicData uri="http://schemas.openxmlformats.org/drawingml/2006/table">
            <a:tbl>
              <a:tblPr/>
              <a:tblGrid>
                <a:gridCol w="516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6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9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Specification 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Logic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Functions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8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under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1.0V)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over discharging of the LV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Batt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LV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2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Over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≥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1.0V)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Protecting abnormal operating  in the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 over voltage condition of LV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3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under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248V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(&lt; 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,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rapid discharging of the HV  Battery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HV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320V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(&gt; 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,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rapid discharging of the HV  Battery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HV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1336"/>
                  </a:ext>
                </a:extLst>
              </a:tr>
              <a:tr h="59268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4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≥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865.6V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over  voltage condition of HV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9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5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Current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Current limited &lt;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Current &gt;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Do not exceed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TBDA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by controlling the performance by itself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.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from over current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conditions.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9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6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PCB Over Temp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PCB Temp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＞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90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circuits from  its heat.</a:t>
                      </a: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Reduces performance according to overheating temperature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7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Core Over Temp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Core Temp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＞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circuits from  its heat.</a:t>
                      </a: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Reduces performance according to overheating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temperature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05" y="1923819"/>
            <a:ext cx="1133287" cy="4745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81" y="2460316"/>
            <a:ext cx="1099299" cy="444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81" y="2965834"/>
            <a:ext cx="1065986" cy="545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760" y="3568476"/>
            <a:ext cx="1160975" cy="56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872" y="4215288"/>
            <a:ext cx="1154264" cy="4855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48" y="4801945"/>
            <a:ext cx="1566959" cy="6348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266" y="5462073"/>
            <a:ext cx="1318327" cy="642385"/>
          </a:xfrm>
          <a:prstGeom prst="rect">
            <a:avLst/>
          </a:prstGeom>
        </p:spPr>
      </p:pic>
      <p:grpSp>
        <p:nvGrpSpPr>
          <p:cNvPr id="15" name="Group 218"/>
          <p:cNvGrpSpPr>
            <a:grpSpLocks/>
          </p:cNvGrpSpPr>
          <p:nvPr/>
        </p:nvGrpSpPr>
        <p:grpSpPr bwMode="auto">
          <a:xfrm>
            <a:off x="4828134" y="6108478"/>
            <a:ext cx="1662968" cy="521719"/>
            <a:chOff x="0" y="-8"/>
            <a:chExt cx="267" cy="144"/>
          </a:xfrm>
        </p:grpSpPr>
        <p:sp>
          <p:nvSpPr>
            <p:cNvPr id="17" name="Text Box 219"/>
            <p:cNvSpPr txBox="1">
              <a:spLocks noChangeArrowheads="1"/>
            </p:cNvSpPr>
            <p:nvPr/>
          </p:nvSpPr>
          <p:spPr bwMode="auto">
            <a:xfrm>
              <a:off x="32" y="91"/>
              <a:ext cx="72" cy="4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latinLnBrk="1" hangingPunct="1"/>
              <a:r>
                <a:rPr lang="en-US" altLang="ko-KR" sz="8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90</a:t>
              </a:r>
              <a:r>
                <a:rPr lang="ko-KR" altLang="en-US" sz="8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℃</a:t>
              </a:r>
              <a:endPara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Line 220"/>
            <p:cNvSpPr>
              <a:spLocks noChangeShapeType="1"/>
            </p:cNvSpPr>
            <p:nvPr/>
          </p:nvSpPr>
          <p:spPr bwMode="auto">
            <a:xfrm>
              <a:off x="80" y="110"/>
              <a:ext cx="17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221"/>
            <p:cNvSpPr>
              <a:spLocks noChangeShapeType="1"/>
            </p:cNvSpPr>
            <p:nvPr/>
          </p:nvSpPr>
          <p:spPr bwMode="auto">
            <a:xfrm flipV="1">
              <a:off x="80" y="34"/>
              <a:ext cx="0" cy="7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H="1">
              <a:off x="0" y="34"/>
              <a:ext cx="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23"/>
            <p:cNvSpPr>
              <a:spLocks noChangeShapeType="1"/>
            </p:cNvSpPr>
            <p:nvPr/>
          </p:nvSpPr>
          <p:spPr bwMode="auto">
            <a:xfrm>
              <a:off x="82" y="36"/>
              <a:ext cx="89" cy="7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24"/>
            <p:cNvSpPr txBox="1">
              <a:spLocks noChangeArrowheads="1"/>
            </p:cNvSpPr>
            <p:nvPr/>
          </p:nvSpPr>
          <p:spPr bwMode="auto">
            <a:xfrm>
              <a:off x="143" y="97"/>
              <a:ext cx="78" cy="3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latinLnBrk="1" hangingPunct="1"/>
              <a:r>
                <a:rPr lang="en-US" altLang="ko-KR" sz="8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10</a:t>
              </a:r>
              <a:r>
                <a:rPr lang="en-US" altLang="ko-KR" sz="8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0</a:t>
              </a:r>
              <a:r>
                <a:rPr lang="ko-KR" altLang="en-US" sz="800" b="1" dirty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℃</a:t>
              </a:r>
              <a:endPara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endPara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 Box 225"/>
            <p:cNvSpPr txBox="1">
              <a:spLocks noChangeArrowheads="1"/>
            </p:cNvSpPr>
            <p:nvPr/>
          </p:nvSpPr>
          <p:spPr bwMode="auto">
            <a:xfrm>
              <a:off x="184" y="60"/>
              <a:ext cx="83" cy="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latinLnBrk="1" hangingPunct="1"/>
              <a:r>
                <a:rPr lang="en-US" altLang="ko-KR" sz="800" b="1" dirty="0">
                  <a:solidFill>
                    <a:srgbClr val="FF0000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STOP</a:t>
              </a:r>
              <a:endPara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endParaRPr lang="en-US" altLang="ko-KR" sz="800" dirty="0">
                <a:solidFill>
                  <a:srgbClr val="FF0000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Text Box 226"/>
            <p:cNvSpPr txBox="1">
              <a:spLocks noChangeArrowheads="1"/>
            </p:cNvSpPr>
            <p:nvPr/>
          </p:nvSpPr>
          <p:spPr bwMode="auto">
            <a:xfrm>
              <a:off x="0" y="-8"/>
              <a:ext cx="74" cy="3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latinLnBrk="1" hangingPunct="1"/>
              <a:r>
                <a:rPr lang="en-US" altLang="ko-KR" sz="800" b="1" dirty="0">
                  <a:solidFill>
                    <a:srgbClr val="3366FF"/>
                  </a:solidFill>
                  <a:latin typeface="Arial" panose="020B0604020202020204" pitchFamily="34" charset="0"/>
                  <a:ea typeface="돋움" pitchFamily="50" charset="-127"/>
                  <a:cs typeface="Arial" panose="020B0604020202020204" pitchFamily="34" charset="0"/>
                </a:rPr>
                <a:t>RUN</a:t>
              </a:r>
              <a:endParaRPr lang="en-US" altLang="ko-KR" sz="800" dirty="0">
                <a:solidFill>
                  <a:srgbClr val="3366FF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endParaRPr lang="en-US" altLang="ko-KR" sz="800" dirty="0">
                <a:solidFill>
                  <a:srgbClr val="3366FF"/>
                </a:solidFill>
                <a:latin typeface="Arial" panose="020B0604020202020204" pitchFamily="34" charset="0"/>
                <a:ea typeface="돋움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467878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Functional Description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aphicFrame>
        <p:nvGraphicFramePr>
          <p:cNvPr id="77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30495"/>
              </p:ext>
            </p:extLst>
          </p:nvPr>
        </p:nvGraphicFramePr>
        <p:xfrm>
          <a:off x="839542" y="1674383"/>
          <a:ext cx="8721970" cy="4580868"/>
        </p:xfrm>
        <a:graphic>
          <a:graphicData uri="http://schemas.openxmlformats.org/drawingml/2006/table">
            <a:tbl>
              <a:tblPr/>
              <a:tblGrid>
                <a:gridCol w="705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7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5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No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Function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Description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Remark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Consumption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Power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-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Power Mode : Linear power control according to watt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command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 Max Stable Current Control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Max Inrush Current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HY헤드라인M" pitchFamily="18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Communication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-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HY헤드라인M" pitchFamily="18" charset="-127"/>
                          <a:cs typeface="Tahoma" panose="020B0604030504040204" pitchFamily="34" charset="0"/>
                        </a:rPr>
                        <a:t>CAN  Communication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HY헤드라인M" pitchFamily="18" charset="-127"/>
                          <a:cs typeface="Tahoma" panose="020B0604030504040204" pitchFamily="34" charset="0"/>
                        </a:rPr>
                        <a:t> - fixed 500K bps (CAN)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HY헤드라인M" pitchFamily="18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LV, HV Voltage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      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HV Current monitoring                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Consumption Power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PCB &amp;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temperature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2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Protection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Function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LV Out of Range fault (Under / Over Voltage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HV Under / Over Voltage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                   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HV Over Current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PCB /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Over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Temperature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        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Communication Error fault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Failure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Detection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Sensor Failures (HV, HV Current, Temp Sensors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IGBT Short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failure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ko-KR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Schematic diagram of high voltage circuit</a:t>
            </a:r>
            <a:endParaRPr lang="ko-KR" altLang="en-US" sz="16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pSp>
        <p:nvGrpSpPr>
          <p:cNvPr id="7" name="그룹 8"/>
          <p:cNvGrpSpPr/>
          <p:nvPr/>
        </p:nvGrpSpPr>
        <p:grpSpPr>
          <a:xfrm>
            <a:off x="806937" y="1536208"/>
            <a:ext cx="3793906" cy="2301636"/>
            <a:chOff x="920552" y="1412776"/>
            <a:chExt cx="5544616" cy="3168352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20552" y="1412776"/>
              <a:ext cx="5544616" cy="3168352"/>
            </a:xfrm>
            <a:prstGeom prst="roundRect">
              <a:avLst>
                <a:gd name="adj" fmla="val 8894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4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08584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HV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Input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40219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Current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Sensing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4" y="3238336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Voltage Sensing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829674" y="2137479"/>
              <a:ext cx="996014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IGBT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29674" y="3238336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Gate Driver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19129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PTC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ROD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19129" y="3238336"/>
              <a:ext cx="996014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</a:rPr>
                <a:t>MCU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9" idx="3"/>
              <a:endCxn id="14" idx="1"/>
            </p:cNvCxnSpPr>
            <p:nvPr/>
          </p:nvCxnSpPr>
          <p:spPr bwMode="auto">
            <a:xfrm>
              <a:off x="2204598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3515143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 bwMode="auto">
            <a:xfrm>
              <a:off x="4825688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직선 화살표 연결선 18"/>
            <p:cNvCxnSpPr>
              <a:stCxn id="9" idx="2"/>
              <a:endCxn id="11" idx="0"/>
            </p:cNvCxnSpPr>
            <p:nvPr/>
          </p:nvCxnSpPr>
          <p:spPr bwMode="auto">
            <a:xfrm>
              <a:off x="1706591" y="2766540"/>
              <a:ext cx="0" cy="4717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직선 화살표 연결선 19"/>
            <p:cNvCxnSpPr>
              <a:stCxn id="11" idx="3"/>
              <a:endCxn id="15" idx="1"/>
            </p:cNvCxnSpPr>
            <p:nvPr/>
          </p:nvCxnSpPr>
          <p:spPr bwMode="auto">
            <a:xfrm>
              <a:off x="2204598" y="3552867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직선 화살표 연결선 20"/>
            <p:cNvCxnSpPr>
              <a:stCxn id="15" idx="3"/>
              <a:endCxn id="13" idx="1"/>
            </p:cNvCxnSpPr>
            <p:nvPr/>
          </p:nvCxnSpPr>
          <p:spPr bwMode="auto">
            <a:xfrm>
              <a:off x="3515143" y="3552867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직선 화살표 연결선 21"/>
            <p:cNvCxnSpPr>
              <a:stCxn id="13" idx="0"/>
              <a:endCxn id="12" idx="2"/>
            </p:cNvCxnSpPr>
            <p:nvPr/>
          </p:nvCxnSpPr>
          <p:spPr bwMode="auto">
            <a:xfrm flipV="1">
              <a:off x="4327681" y="2766540"/>
              <a:ext cx="0" cy="4717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꺾인 연결선 22"/>
            <p:cNvCxnSpPr>
              <a:stCxn id="10" idx="0"/>
              <a:endCxn id="9" idx="0"/>
            </p:cNvCxnSpPr>
            <p:nvPr/>
          </p:nvCxnSpPr>
          <p:spPr bwMode="auto">
            <a:xfrm rot="16200000" flipV="1">
              <a:off x="3672409" y="171661"/>
              <a:ext cx="9246" cy="3931635"/>
            </a:xfrm>
            <a:prstGeom prst="bentConnector3">
              <a:avLst>
                <a:gd name="adj1" fmla="val 36720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꺾인 연결선 23"/>
            <p:cNvCxnSpPr>
              <a:stCxn id="10" idx="2"/>
              <a:endCxn id="15" idx="2"/>
            </p:cNvCxnSpPr>
            <p:nvPr/>
          </p:nvCxnSpPr>
          <p:spPr bwMode="auto">
            <a:xfrm rot="5400000">
              <a:off x="3777252" y="2006424"/>
              <a:ext cx="1100858" cy="2621090"/>
            </a:xfrm>
            <a:prstGeom prst="bentConnector3">
              <a:avLst>
                <a:gd name="adj1" fmla="val 13204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5" name="AutoShape 60"/>
          <p:cNvSpPr>
            <a:spLocks noChangeArrowheads="1"/>
          </p:cNvSpPr>
          <p:nvPr/>
        </p:nvSpPr>
        <p:spPr bwMode="auto">
          <a:xfrm>
            <a:off x="4600843" y="1536208"/>
            <a:ext cx="4528621" cy="1235884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HV Voltage sensing : Over voltage protection / Low Voltage protection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Current Sensing : Power Control / Over current protection</a:t>
            </a:r>
            <a:r>
              <a:rPr lang="zh-CN" altLang="en-US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Protection Function </a:t>
            </a: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: IGBT Cut-off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  [MCU protection signal    Supply to Gate Driver. (</a:t>
            </a:r>
            <a:r>
              <a:rPr lang="en-US" altLang="zh-CN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IGBT</a:t>
            </a:r>
            <a:r>
              <a:rPr lang="zh-CN" altLang="en-US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zh-CN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ON/OFF)]</a:t>
            </a:r>
            <a:endParaRPr lang="en-US" altLang="ko-KR" sz="1050" dirty="0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6" name="그룹 29"/>
          <p:cNvGrpSpPr/>
          <p:nvPr/>
        </p:nvGrpSpPr>
        <p:grpSpPr>
          <a:xfrm>
            <a:off x="3590724" y="3976283"/>
            <a:ext cx="5290087" cy="2837093"/>
            <a:chOff x="849740" y="1556792"/>
            <a:chExt cx="6713361" cy="3600400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49740" y="1556792"/>
              <a:ext cx="6713361" cy="3600400"/>
            </a:xfrm>
            <a:prstGeom prst="roundRect">
              <a:avLst>
                <a:gd name="adj" fmla="val 7624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654728" y="1916832"/>
              <a:ext cx="919398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DC-DC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Driver 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endCxn id="52" idx="1"/>
            </p:cNvCxnSpPr>
            <p:nvPr/>
          </p:nvCxnSpPr>
          <p:spPr bwMode="auto">
            <a:xfrm>
              <a:off x="1580899" y="2231363"/>
              <a:ext cx="47857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직선 화살표 연결선 29"/>
            <p:cNvCxnSpPr/>
            <p:nvPr/>
          </p:nvCxnSpPr>
          <p:spPr bwMode="auto">
            <a:xfrm>
              <a:off x="2644512" y="2231363"/>
              <a:ext cx="99692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30"/>
            <p:cNvCxnSpPr/>
            <p:nvPr/>
          </p:nvCxnSpPr>
          <p:spPr bwMode="auto">
            <a:xfrm>
              <a:off x="4574126" y="2231363"/>
              <a:ext cx="29033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직선 화살표 연결선 31"/>
            <p:cNvCxnSpPr/>
            <p:nvPr/>
          </p:nvCxnSpPr>
          <p:spPr bwMode="auto">
            <a:xfrm>
              <a:off x="4505568" y="3332220"/>
              <a:ext cx="33230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4" name="직사각형 33"/>
            <p:cNvSpPr/>
            <p:nvPr/>
          </p:nvSpPr>
          <p:spPr>
            <a:xfrm>
              <a:off x="2431701" y="4149080"/>
              <a:ext cx="91939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 smtClean="0"/>
                <a:t>CA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N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700" dirty="0">
                  <a:solidFill>
                    <a:schemeClr val="tx1"/>
                  </a:solidFill>
                </a:rPr>
                <a:t>communicate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IC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53961" y="2996952"/>
              <a:ext cx="919398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 smtClean="0">
                  <a:solidFill>
                    <a:schemeClr val="tx1"/>
                  </a:solidFill>
                </a:rPr>
                <a:t>MCU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>
              <a:stCxn id="34" idx="3"/>
            </p:cNvCxnSpPr>
            <p:nvPr/>
          </p:nvCxnSpPr>
          <p:spPr bwMode="auto">
            <a:xfrm>
              <a:off x="3351099" y="4463612"/>
              <a:ext cx="1517444" cy="21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>
              <a:off x="1192073" y="4390237"/>
              <a:ext cx="123185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직선 화살표 연결선 38"/>
            <p:cNvCxnSpPr/>
            <p:nvPr/>
          </p:nvCxnSpPr>
          <p:spPr bwMode="auto">
            <a:xfrm>
              <a:off x="5807519" y="2204864"/>
              <a:ext cx="33230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직사각형 39"/>
            <p:cNvSpPr/>
            <p:nvPr/>
          </p:nvSpPr>
          <p:spPr>
            <a:xfrm>
              <a:off x="6153961" y="1916832"/>
              <a:ext cx="919398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Filter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 bwMode="auto">
            <a:xfrm>
              <a:off x="5783320" y="3329560"/>
              <a:ext cx="368197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직선 화살표 연결선 41"/>
            <p:cNvCxnSpPr/>
            <p:nvPr/>
          </p:nvCxnSpPr>
          <p:spPr bwMode="auto">
            <a:xfrm>
              <a:off x="5783320" y="4472572"/>
              <a:ext cx="368197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43" name="직선 화살표 연결선 42"/>
            <p:cNvCxnSpPr>
              <a:stCxn id="40" idx="2"/>
              <a:endCxn id="35" idx="0"/>
            </p:cNvCxnSpPr>
            <p:nvPr/>
          </p:nvCxnSpPr>
          <p:spPr bwMode="auto">
            <a:xfrm>
              <a:off x="6613660" y="2420888"/>
              <a:ext cx="0" cy="57606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4" name="직사각형 43"/>
            <p:cNvSpPr/>
            <p:nvPr/>
          </p:nvSpPr>
          <p:spPr>
            <a:xfrm>
              <a:off x="3652528" y="3140968"/>
              <a:ext cx="919398" cy="50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Voltage Sensing</a:t>
              </a:r>
            </a:p>
          </p:txBody>
        </p:sp>
        <p:cxnSp>
          <p:nvCxnSpPr>
            <p:cNvPr id="45" name="Shape 25"/>
            <p:cNvCxnSpPr/>
            <p:nvPr/>
          </p:nvCxnSpPr>
          <p:spPr bwMode="auto">
            <a:xfrm rot="16200000" flipH="1">
              <a:off x="2862890" y="2592124"/>
              <a:ext cx="1080120" cy="398814"/>
            </a:xfrm>
            <a:prstGeom prst="bentConnector3">
              <a:avLst>
                <a:gd name="adj1" fmla="val 1001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1248554" y="4136475"/>
              <a:ext cx="917271" cy="27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CAN</a:t>
              </a:r>
              <a:r>
                <a:rPr lang="en-US" altLang="ko-KR" sz="800" b="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0" dirty="0">
                  <a:solidFill>
                    <a:schemeClr val="tx1"/>
                  </a:solidFill>
                </a:rPr>
                <a:t>data</a:t>
              </a:r>
              <a:endParaRPr lang="ko-KR" altLang="en-US" sz="800" b="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5103751" y="1556792"/>
              <a:ext cx="398814" cy="3600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64462" y="1916832"/>
              <a:ext cx="91939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rIns="72000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Transformer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64462" y="2996952"/>
              <a:ext cx="919398" cy="18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Isolation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Optic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화살표 연결선 49"/>
            <p:cNvCxnSpPr/>
            <p:nvPr/>
          </p:nvCxnSpPr>
          <p:spPr bwMode="auto">
            <a:xfrm>
              <a:off x="5128271" y="4472572"/>
              <a:ext cx="37342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1" name="직사각형 50"/>
            <p:cNvSpPr/>
            <p:nvPr/>
          </p:nvSpPr>
          <p:spPr>
            <a:xfrm>
              <a:off x="1049147" y="1916832"/>
              <a:ext cx="73115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LV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Input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059475" y="1916832"/>
              <a:ext cx="717865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Input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Noise 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Filter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꺾인 연결선 52"/>
            <p:cNvCxnSpPr/>
            <p:nvPr/>
          </p:nvCxnSpPr>
          <p:spPr bwMode="auto">
            <a:xfrm flipV="1">
              <a:off x="2511463" y="2420888"/>
              <a:ext cx="1129972" cy="720080"/>
            </a:xfrm>
            <a:prstGeom prst="bentConnector3">
              <a:avLst>
                <a:gd name="adj1" fmla="val 7559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4" name="직사각형 53"/>
            <p:cNvSpPr/>
            <p:nvPr/>
          </p:nvSpPr>
          <p:spPr>
            <a:xfrm>
              <a:off x="2245588" y="2852936"/>
              <a:ext cx="797627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Sleep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Mode TR</a:t>
              </a: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 flipV="1">
              <a:off x="2777339" y="3356992"/>
              <a:ext cx="0" cy="79208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직선 화살표 연결선 55"/>
            <p:cNvCxnSpPr/>
            <p:nvPr/>
          </p:nvCxnSpPr>
          <p:spPr bwMode="auto">
            <a:xfrm>
              <a:off x="2777443" y="3573016"/>
              <a:ext cx="830769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cxnSp>
          <p:nvCxnSpPr>
            <p:cNvPr id="57" name="직선 화살표 연결선 56"/>
            <p:cNvCxnSpPr/>
            <p:nvPr/>
          </p:nvCxnSpPr>
          <p:spPr bwMode="auto">
            <a:xfrm>
              <a:off x="5156542" y="3343641"/>
              <a:ext cx="35529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직사각형 57"/>
            <p:cNvSpPr/>
            <p:nvPr/>
          </p:nvSpPr>
          <p:spPr>
            <a:xfrm>
              <a:off x="6366661" y="2564904"/>
              <a:ext cx="531751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tx1"/>
                  </a:solidFill>
                </a:rPr>
                <a:t>LDO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 bwMode="auto">
            <a:xfrm>
              <a:off x="3207415" y="3340058"/>
              <a:ext cx="0" cy="79208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3861974" y="4221088"/>
              <a:ext cx="757540" cy="27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RX/TX</a:t>
              </a:r>
              <a:endParaRPr lang="ko-KR" altLang="en-US" sz="800" b="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 bwMode="auto">
            <a:xfrm>
              <a:off x="1192073" y="4556935"/>
              <a:ext cx="123185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62" name="AutoShape 60"/>
          <p:cNvSpPr>
            <a:spLocks noChangeArrowheads="1"/>
          </p:cNvSpPr>
          <p:nvPr/>
        </p:nvSpPr>
        <p:spPr bwMode="auto">
          <a:xfrm>
            <a:off x="7217846" y="3269173"/>
            <a:ext cx="2278389" cy="576064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HV ~ LV Isolation Parts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(Transformer &amp; Isolation Optic)</a:t>
            </a:r>
          </a:p>
        </p:txBody>
      </p:sp>
      <p:sp>
        <p:nvSpPr>
          <p:cNvPr id="63" name="원호 62"/>
          <p:cNvSpPr/>
          <p:nvPr/>
        </p:nvSpPr>
        <p:spPr bwMode="auto">
          <a:xfrm rot="5400000">
            <a:off x="3066120" y="3494450"/>
            <a:ext cx="130737" cy="152846"/>
          </a:xfrm>
          <a:prstGeom prst="arc">
            <a:avLst>
              <a:gd name="adj1" fmla="val 10872166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4" name="Shape 63"/>
          <p:cNvCxnSpPr>
            <a:stCxn id="63" idx="2"/>
            <a:endCxn id="40" idx="0"/>
          </p:cNvCxnSpPr>
          <p:nvPr/>
        </p:nvCxnSpPr>
        <p:spPr bwMode="auto">
          <a:xfrm rot="10800000" flipH="1" flipV="1">
            <a:off x="3131489" y="3636242"/>
            <a:ext cx="5001168" cy="623750"/>
          </a:xfrm>
          <a:prstGeom prst="bentConnector4">
            <a:avLst>
              <a:gd name="adj1" fmla="val -4571"/>
              <a:gd name="adj2" fmla="val 4496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화살표 연결선 64"/>
          <p:cNvCxnSpPr>
            <a:endCxn id="13" idx="2"/>
          </p:cNvCxnSpPr>
          <p:nvPr/>
        </p:nvCxnSpPr>
        <p:spPr bwMode="auto">
          <a:xfrm flipV="1">
            <a:off x="3138265" y="3319357"/>
            <a:ext cx="2" cy="18234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80645" defTabSz="915035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zh-CN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Heat-Rod short Protection</a:t>
            </a:r>
            <a:endParaRPr lang="zh-CN" altLang="en-US" sz="1600" b="1" dirty="0" smtClean="0">
              <a:latin typeface="현대하모니 L" pitchFamily="18" charset="-127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992560" y="1576306"/>
            <a:ext cx="8331968" cy="4799506"/>
          </a:xfrm>
          <a:prstGeom prst="roundRect">
            <a:avLst>
              <a:gd name="adj" fmla="val 1859"/>
            </a:avLst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latinLnBrk="0" hangingPunct="0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defRPr/>
            </a:pPr>
            <a:r>
              <a:rPr kumimoji="0" lang="ko-KR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Gulim" panose="020B0600000101010101" pitchFamily="50" charset="-127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45059" y="6098812"/>
            <a:ext cx="681393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Heat-rod shorted 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Prevent damage to 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IGBT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45058" y="5821813"/>
            <a:ext cx="729199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When the heat rod is shorted Due to a sudden rise in 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current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，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Prevent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damage to IGBT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3336" y="3561982"/>
            <a:ext cx="5682932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TextBox 9"/>
          <p:cNvSpPr txBox="1"/>
          <p:nvPr/>
        </p:nvSpPr>
        <p:spPr>
          <a:xfrm>
            <a:off x="1432314" y="1556792"/>
            <a:ext cx="1494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latin typeface="+mn-ea"/>
              </a:rPr>
              <a:t>Concept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32314" y="3284984"/>
            <a:ext cx="227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latin typeface="+mn-ea"/>
              </a:rPr>
              <a:t>Measurement result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2314" y="1833790"/>
            <a:ext cx="258113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AutoShape 60"/>
          <p:cNvSpPr>
            <a:spLocks noChangeArrowheads="1"/>
          </p:cNvSpPr>
          <p:nvPr/>
        </p:nvSpPr>
        <p:spPr bwMode="auto">
          <a:xfrm>
            <a:off x="4153786" y="1844823"/>
            <a:ext cx="5197166" cy="906138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</a:rPr>
              <a:t>Protection </a:t>
            </a: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</a:rPr>
              <a:t>Function</a:t>
            </a:r>
            <a:endParaRPr lang="en-US" altLang="ko-KR" sz="1000" dirty="0" smtClean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IGBT Cut-off (MCU protection signal  Supply to Gate Driver</a:t>
            </a: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.)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zh-CN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  </a:t>
            </a:r>
            <a:endParaRPr lang="en-US" altLang="ko-KR" sz="1000" dirty="0"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79234" defTabSz="899450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ko-KR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UVLO Protection</a:t>
            </a:r>
            <a:endParaRPr lang="en-US" altLang="ko-KR" sz="1600" b="1" dirty="0"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704528" y="1628801"/>
            <a:ext cx="8640960" cy="4680520"/>
          </a:xfrm>
          <a:prstGeom prst="roundRect">
            <a:avLst>
              <a:gd name="adj" fmla="val 1859"/>
            </a:avLst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latinLnBrk="0" hangingPunct="0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defRPr/>
            </a:pPr>
            <a:r>
              <a:rPr kumimoji="0" lang="ko-KR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Gulim" panose="020B0600000101010101" pitchFamily="50" charset="-127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420888"/>
            <a:ext cx="4497561" cy="2556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AutoShape 60"/>
          <p:cNvSpPr>
            <a:spLocks noChangeArrowheads="1"/>
          </p:cNvSpPr>
          <p:nvPr/>
        </p:nvSpPr>
        <p:spPr bwMode="auto">
          <a:xfrm>
            <a:off x="988749" y="1817702"/>
            <a:ext cx="5740362" cy="365125"/>
          </a:xfrm>
          <a:prstGeom prst="roundRect">
            <a:avLst>
              <a:gd name="adj" fmla="val 1903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miter lim="800000"/>
          </a:ln>
        </p:spPr>
        <p:txBody>
          <a:bodyPr wrap="none" lIns="86560" tIns="43280" rIns="86560" bIns="4328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45" defTabSz="915035">
              <a:defRPr/>
            </a:pPr>
            <a:r>
              <a:rPr lang="en-US" altLang="ko-KR" sz="1700" b="1" dirty="0">
                <a:solidFill>
                  <a:schemeClr val="tx1"/>
                </a:solidFill>
                <a:latin typeface="Tahoma" panose="020B0604030504040204" pitchFamily="34" charset="0"/>
                <a:ea typeface="HY헤드라인M" pitchFamily="18" charset="-127"/>
                <a:cs typeface="Tahoma" panose="020B0604030504040204" pitchFamily="34" charset="0"/>
              </a:rPr>
              <a:t>Under Voltage Lock Out Protection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32149" y="4558864"/>
            <a:ext cx="36292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Unstable operation below threshold voltage.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Used to prevent unstable operation of IGBT.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027097" y="220215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The voltage above the threshold voltage must be maintained.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(IGBT operation voltage </a:t>
            </a:r>
            <a:r>
              <a:rPr lang="en-US" altLang="ko-KR" sz="1200" b="1" dirty="0">
                <a:solidFill>
                  <a:srgbClr val="0000FF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12V under </a:t>
            </a:r>
            <a:r>
              <a:rPr lang="en-US" altLang="ko-KR" sz="1200" b="1" dirty="0">
                <a:solidFill>
                  <a:srgbClr val="0000FF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  <a:sym typeface="Wingdings" pitchFamily="2" charset="2"/>
              </a:rPr>
              <a:t> cut-off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cxnSp>
        <p:nvCxnSpPr>
          <p:cNvPr id="27" name="직선 화살표 연결선 26"/>
          <p:cNvCxnSpPr>
            <a:stCxn id="26" idx="1"/>
          </p:cNvCxnSpPr>
          <p:nvPr/>
        </p:nvCxnSpPr>
        <p:spPr bwMode="auto">
          <a:xfrm flipH="1">
            <a:off x="2933233" y="2432988"/>
            <a:ext cx="2093864" cy="3208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28" name="직선 화살표 연결선 27"/>
          <p:cNvCxnSpPr/>
          <p:nvPr/>
        </p:nvCxnSpPr>
        <p:spPr bwMode="auto">
          <a:xfrm flipH="1">
            <a:off x="5490121" y="4977397"/>
            <a:ext cx="210548" cy="85420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60" y="5529736"/>
            <a:ext cx="7804453" cy="51167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92560" y="5414024"/>
            <a:ext cx="177484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400" b="1" smtClean="0"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IGBT Specification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7110"/>
              </p:ext>
            </p:extLst>
          </p:nvPr>
        </p:nvGraphicFramePr>
        <p:xfrm>
          <a:off x="491106" y="1334626"/>
          <a:ext cx="8926390" cy="4830678"/>
        </p:xfrm>
        <a:graphic>
          <a:graphicData uri="http://schemas.openxmlformats.org/drawingml/2006/table">
            <a:tbl>
              <a:tblPr/>
              <a:tblGrid>
                <a:gridCol w="717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742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보그워너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말레베어</a:t>
                      </a:r>
                      <a:endParaRPr lang="ko-KR" altLang="en-US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자화전자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(SG2)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Woory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양산품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4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PTC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Heater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i="0" u="none" strike="noStrike" dirty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rod</a:t>
                      </a:r>
                    </a:p>
                    <a:p>
                      <a:pPr algn="ctr" fontAlgn="ctr"/>
                      <a:r>
                        <a:rPr lang="ko-KR" alt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구성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52775" b="38252"/>
          <a:stretch/>
        </p:blipFill>
        <p:spPr bwMode="auto">
          <a:xfrm>
            <a:off x="5237303" y="3878600"/>
            <a:ext cx="1567229" cy="17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7400720" y="4144523"/>
            <a:ext cx="938679" cy="173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/>
          <a:srcRect r="9945" b="28366"/>
          <a:stretch>
            <a:fillRect/>
          </a:stretch>
        </p:blipFill>
        <p:spPr bwMode="auto">
          <a:xfrm>
            <a:off x="5236066" y="4430164"/>
            <a:ext cx="1640048" cy="118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1846717"/>
            <a:ext cx="1293444" cy="157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2" b="98077" l="1026" r="100000">
                        <a14:foregroundMark x1="10769" y1="30385" x2="25641" y2="29615"/>
                        <a14:foregroundMark x1="37949" y1="29615" x2="46410" y2="29231"/>
                        <a14:foregroundMark x1="92821" y1="61346" x2="96410" y2="69808"/>
                      </a14:backgroundRemoval>
                    </a14:imgEffect>
                  </a14:imgLayer>
                </a14:imgProps>
              </a:ext>
            </a:extLst>
          </a:blip>
          <a:srcRect t="362"/>
          <a:stretch>
            <a:fillRect/>
          </a:stretch>
        </p:blipFill>
        <p:spPr bwMode="auto">
          <a:xfrm>
            <a:off x="7220811" y="1628800"/>
            <a:ext cx="1476605" cy="196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 l="15458" r="22636" b="41123"/>
          <a:stretch>
            <a:fillRect/>
          </a:stretch>
        </p:blipFill>
        <p:spPr bwMode="auto">
          <a:xfrm rot="5400000">
            <a:off x="3354694" y="2046718"/>
            <a:ext cx="1613587" cy="115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200000">
            <a:off x="3990465" y="3143279"/>
            <a:ext cx="249429" cy="16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19200" y="1681765"/>
            <a:ext cx="916502" cy="18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12" cstate="print"/>
          <a:srcRect l="67733" t="14464" r="11806" b="4044"/>
          <a:stretch>
            <a:fillRect/>
          </a:stretch>
        </p:blipFill>
        <p:spPr bwMode="auto">
          <a:xfrm rot="5400000">
            <a:off x="2023543" y="3133244"/>
            <a:ext cx="305128" cy="1620335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1368295" y="4390862"/>
            <a:ext cx="1574297" cy="1626344"/>
            <a:chOff x="828105" y="3603625"/>
            <a:chExt cx="1450472" cy="1428822"/>
          </a:xfrm>
        </p:grpSpPr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28362" y="3961408"/>
              <a:ext cx="1448114" cy="10710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28105" y="3603625"/>
              <a:ext cx="1450472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74548" y="4525414"/>
            <a:ext cx="1901828" cy="89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978823" y="3814191"/>
            <a:ext cx="1836000" cy="31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 Rod benchmarking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it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2382" y="836712"/>
            <a:ext cx="3668713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01657" y="1193900"/>
            <a:ext cx="2470150" cy="5492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19" tIns="45710" rIns="91419" bIns="4571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000" b="1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차 </a:t>
            </a:r>
            <a:r>
              <a:rPr kumimoji="1" lang="ko-KR" altLang="en-US" sz="3000" b="1" dirty="0" err="1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례</a:t>
            </a:r>
            <a:endParaRPr kumimoji="1" lang="ko-KR" altLang="en-US" sz="3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720" y="2143083"/>
            <a:ext cx="5688632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en-US" altLang="ko-KR" sz="2800" b="1" dirty="0" smtClean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8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개발 검증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38104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7110"/>
              </p:ext>
            </p:extLst>
          </p:nvPr>
        </p:nvGraphicFramePr>
        <p:xfrm>
          <a:off x="531810" y="1340768"/>
          <a:ext cx="9029702" cy="5108039"/>
        </p:xfrm>
        <a:graphic>
          <a:graphicData uri="http://schemas.openxmlformats.org/drawingml/2006/table">
            <a:tbl>
              <a:tblPr/>
              <a:tblGrid>
                <a:gridCol w="717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3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55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구분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보그워너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말레베어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자화전자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(SG2)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Woory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양산품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비 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Heat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rod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  <a:endParaRPr lang="ko-KR" altLang="en-US" sz="700" b="1" i="0" u="none" strike="noStrike" dirty="0">
                        <a:solidFill>
                          <a:srgbClr val="0000FF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AL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Tube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6063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3003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3003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6063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절연체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세라믹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+ PI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세라믹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PI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실리콘 패드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+PI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Stone</a:t>
                      </a:r>
                    </a:p>
                    <a:p>
                      <a:pPr algn="ctr" fontAlgn="ctr"/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holder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PPS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스톤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고정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접착제 적용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PBT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PPS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PTC Stone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터미널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1050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1050 + C2680 </a:t>
                      </a: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코킹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접합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C2680(TP)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C2680(TP)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특징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터미널 알루미늄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성능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접합 공정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작업성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저하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솔더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세라믹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+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절연특성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크랙에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취약함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터미널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발열부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알루미늄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성능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세라믹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크랙에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취약함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및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찍김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관리 필요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r>
                        <a:rPr lang="ko-KR" altLang="en-US" sz="8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잔류응력 저하</a:t>
                      </a: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실리콘 패드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+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절연특성 및 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r>
                        <a:rPr lang="ko-KR" altLang="en-US" sz="8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잔류응력 향상</a:t>
                      </a: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012363" y="1103517"/>
            <a:ext cx="249429" cy="16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4" cstate="print"/>
          <a:srcRect l="67733" t="14464" r="11806" b="4044"/>
          <a:stretch>
            <a:fillRect/>
          </a:stretch>
        </p:blipFill>
        <p:spPr bwMode="auto">
          <a:xfrm rot="5400000">
            <a:off x="2025395" y="1138468"/>
            <a:ext cx="305128" cy="1620335"/>
          </a:xfrm>
          <a:prstGeom prst="rect">
            <a:avLst/>
          </a:prstGeom>
          <a:noFill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2631" y="1818500"/>
            <a:ext cx="1836000" cy="31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6" cstate="print"/>
          <a:srcRect l="48478" t="13664" r="27775" b="9158"/>
          <a:stretch>
            <a:fillRect/>
          </a:stretch>
        </p:blipFill>
        <p:spPr bwMode="auto">
          <a:xfrm rot="16200000">
            <a:off x="3928462" y="2598366"/>
            <a:ext cx="390459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7" cstate="print"/>
          <a:srcRect l="34169" r="46931" b="5543"/>
          <a:stretch>
            <a:fillRect/>
          </a:stretch>
        </p:blipFill>
        <p:spPr bwMode="auto">
          <a:xfrm rot="16200000">
            <a:off x="4035114" y="4372710"/>
            <a:ext cx="262177" cy="174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9"/>
          <p:cNvPicPr>
            <a:picLocks noChangeAspect="1" noChangeArrowheads="1"/>
          </p:cNvPicPr>
          <p:nvPr/>
        </p:nvPicPr>
        <p:blipFill>
          <a:blip r:embed="rId6" cstate="print"/>
          <a:srcRect l="68891" t="13664" r="9439" b="9158"/>
          <a:stretch>
            <a:fillRect/>
          </a:stretch>
        </p:blipFill>
        <p:spPr bwMode="auto">
          <a:xfrm rot="16200000">
            <a:off x="3945536" y="1999431"/>
            <a:ext cx="356312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3604" y="4501847"/>
            <a:ext cx="432000" cy="22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8856" y="3925783"/>
            <a:ext cx="1705240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10" cstate="print"/>
          <a:srcRect l="32436" t="47628" r="28862" b="34108"/>
          <a:stretch>
            <a:fillRect/>
          </a:stretch>
        </p:blipFill>
        <p:spPr bwMode="auto">
          <a:xfrm>
            <a:off x="5828441" y="4444309"/>
            <a:ext cx="434768" cy="27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6200000">
            <a:off x="5899627" y="2678760"/>
            <a:ext cx="217450" cy="142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"/>
          <p:cNvPicPr>
            <a:picLocks noChangeAspect="1" noChangeArrowheads="1"/>
          </p:cNvPicPr>
          <p:nvPr/>
        </p:nvPicPr>
        <p:blipFill>
          <a:blip r:embed="rId12" cstate="print"/>
          <a:srcRect r="4972" b="6408"/>
          <a:stretch>
            <a:fillRect/>
          </a:stretch>
        </p:blipFill>
        <p:spPr bwMode="auto">
          <a:xfrm>
            <a:off x="5181147" y="2661181"/>
            <a:ext cx="1638300" cy="29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13" cstate="print"/>
          <a:srcRect t="52068" b="37583"/>
          <a:stretch>
            <a:fillRect/>
          </a:stretch>
        </p:blipFill>
        <p:spPr bwMode="auto">
          <a:xfrm>
            <a:off x="5142070" y="1832218"/>
            <a:ext cx="172568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61684" y="5117524"/>
            <a:ext cx="1713778" cy="2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58129" y="3314026"/>
            <a:ext cx="1722333" cy="197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11830" y="5222594"/>
            <a:ext cx="1873407" cy="12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03232" y="3962420"/>
            <a:ext cx="186785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224638" y="2734017"/>
            <a:ext cx="1554402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04385" y="4457408"/>
            <a:ext cx="558889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4" cstate="print"/>
          <a:srcRect l="47068" t="73757" r="44792" b="13355"/>
          <a:stretch>
            <a:fillRect/>
          </a:stretch>
        </p:blipFill>
        <p:spPr bwMode="auto">
          <a:xfrm rot="5400000" flipH="1">
            <a:off x="2042250" y="4249477"/>
            <a:ext cx="249237" cy="687551"/>
          </a:xfrm>
          <a:prstGeom prst="rect">
            <a:avLst/>
          </a:prstGeom>
          <a:noFill/>
        </p:spPr>
      </p:pic>
      <p:pic>
        <p:nvPicPr>
          <p:cNvPr id="56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0" cstate="print"/>
          <a:srcRect l="33954" t="16659" r="53987" b="5717"/>
          <a:stretch>
            <a:fillRect/>
          </a:stretch>
        </p:blipFill>
        <p:spPr bwMode="auto">
          <a:xfrm rot="5400000">
            <a:off x="2097410" y="3139995"/>
            <a:ext cx="209725" cy="1800000"/>
          </a:xfrm>
          <a:prstGeom prst="rect">
            <a:avLst/>
          </a:prstGeom>
          <a:noFill/>
        </p:spPr>
      </p:pic>
      <p:pic>
        <p:nvPicPr>
          <p:cNvPr id="57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1" cstate="print"/>
          <a:srcRect l="56565" t="19379" r="35597" b="10528"/>
          <a:stretch>
            <a:fillRect/>
          </a:stretch>
        </p:blipFill>
        <p:spPr bwMode="auto">
          <a:xfrm rot="5400000">
            <a:off x="2145029" y="4316095"/>
            <a:ext cx="150968" cy="1800000"/>
          </a:xfrm>
          <a:prstGeom prst="rect">
            <a:avLst/>
          </a:prstGeom>
          <a:noFill/>
        </p:spPr>
      </p:pic>
      <p:pic>
        <p:nvPicPr>
          <p:cNvPr id="58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0" cstate="print"/>
          <a:srcRect l="16619" t="16659" r="75090" b="5717"/>
          <a:stretch>
            <a:fillRect/>
          </a:stretch>
        </p:blipFill>
        <p:spPr bwMode="auto">
          <a:xfrm rot="5400000">
            <a:off x="2143636" y="2521642"/>
            <a:ext cx="144186" cy="1800000"/>
          </a:xfrm>
          <a:prstGeom prst="rect">
            <a:avLst/>
          </a:prstGeom>
          <a:noFill/>
        </p:spPr>
      </p:pic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49549" y="2734007"/>
            <a:ext cx="1544464" cy="19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 Rod benchmarking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608" y="2420888"/>
            <a:ext cx="691276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개발 검증 계획</a:t>
            </a:r>
            <a:endParaRPr lang="ko-KR" altLang="en-US" sz="20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 검증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  <a:endParaRPr lang="ko-KR" altLang="en-US" sz="18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FB2A6A37-1370-420E-9B1D-2C6EF50A5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18319"/>
              </p:ext>
            </p:extLst>
          </p:nvPr>
        </p:nvGraphicFramePr>
        <p:xfrm>
          <a:off x="324967" y="929017"/>
          <a:ext cx="9137753" cy="5130486"/>
        </p:xfrm>
        <a:graphic>
          <a:graphicData uri="http://schemas.openxmlformats.org/drawingml/2006/table">
            <a:tbl>
              <a:tblPr/>
              <a:tblGrid>
                <a:gridCol w="785753">
                  <a:extLst>
                    <a:ext uri="{9D8B030D-6E8A-4147-A177-3AD203B41FA5}">
                      <a16:colId xmlns:a16="http://schemas.microsoft.com/office/drawing/2014/main" val="171068543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994401317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2613474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2378966046"/>
                    </a:ext>
                  </a:extLst>
                </a:gridCol>
              </a:tblGrid>
              <a:tr h="504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 분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안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MVa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Carry Over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2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안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 160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 적용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381140"/>
                  </a:ext>
                </a:extLst>
              </a:tr>
              <a:tr h="5760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주요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 항목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표면온도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(Tube &amp; Fin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＞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 Temp cutoff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온도 최적화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신규 개발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98549"/>
                  </a:ext>
                </a:extLst>
              </a:tr>
              <a:tr h="19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검증방법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1. 1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간이평가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b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1)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온도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 0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/20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2)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풍량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0 / 100 kg/h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3)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표면 온도 확인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(Tube &amp; Fin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＞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2. 2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이상 없을 시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1) 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ES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97110-03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평가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- 7.3.3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무풍 및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저풍량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작동시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온도 측정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- 7.3.5 HVAC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열 변형 시험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39916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소요 일정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S/W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최적화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(~11/30)</a:t>
                      </a: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제작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(~11/30)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제품 제작 및 평가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(~12/8)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73122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장점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일정 단축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 변동 無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(WIRE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류 제외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Core Temp Sensor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삭제 가능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소요 일정 외 추가 일정 必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861230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단점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시작차 전 적용 불분명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성능 만족 여부 불확실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사양 이원화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 차량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단가 상승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sym typeface="Wingdings" panose="05000000000000000000" pitchFamily="2" charset="2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3. Package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변경 가능성 有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671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7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 검증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  <a:endParaRPr lang="ko-KR" altLang="en-US" sz="18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ES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평가 계획서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(Tc 160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도 적용 유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/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무에 따라 일정 수립 예정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)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379057"/>
              </p:ext>
            </p:extLst>
          </p:nvPr>
        </p:nvGraphicFramePr>
        <p:xfrm>
          <a:off x="488504" y="1264115"/>
          <a:ext cx="8020050" cy="497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Acrobat Document" r:id="rId4" imgW="8019715" imgH="5667356" progId="Acrobat.Document.DC">
                  <p:embed/>
                </p:oleObj>
              </mc:Choice>
              <mc:Fallback>
                <p:oleObj name="Acrobat Document" r:id="rId4" imgW="8019715" imgH="56673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504" y="1264115"/>
                        <a:ext cx="8020050" cy="4973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4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99035"/>
              </p:ext>
            </p:extLst>
          </p:nvPr>
        </p:nvGraphicFramePr>
        <p:xfrm>
          <a:off x="203201" y="748931"/>
          <a:ext cx="9516533" cy="4883845"/>
        </p:xfrm>
        <a:graphic>
          <a:graphicData uri="http://schemas.openxmlformats.org/drawingml/2006/table">
            <a:tbl>
              <a:tblPr/>
              <a:tblGrid>
                <a:gridCol w="157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461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72857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구  분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5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HKMC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개발일정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WRA(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가칭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개발일정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협력사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개발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WRK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금형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제작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&amp; JIG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개발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표준류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검수 및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P1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대응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982077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이관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655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DV / PV TEST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SET-UP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WRA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2445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P2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이벤트 공급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501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공정 감사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ISIR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" name="그룹 64"/>
          <p:cNvGrpSpPr/>
          <p:nvPr/>
        </p:nvGrpSpPr>
        <p:grpSpPr>
          <a:xfrm>
            <a:off x="1859490" y="850530"/>
            <a:ext cx="7422533" cy="538163"/>
            <a:chOff x="1859490" y="872064"/>
            <a:chExt cx="7233160" cy="538163"/>
          </a:xfrm>
        </p:grpSpPr>
        <p:grpSp>
          <p:nvGrpSpPr>
            <p:cNvPr id="6" name="그룹 58"/>
            <p:cNvGrpSpPr>
              <a:grpSpLocks/>
            </p:cNvGrpSpPr>
            <p:nvPr/>
          </p:nvGrpSpPr>
          <p:grpSpPr bwMode="auto">
            <a:xfrm>
              <a:off x="1859490" y="873914"/>
              <a:ext cx="2035177" cy="501923"/>
              <a:chOff x="1926921" y="802677"/>
              <a:chExt cx="1804068" cy="503238"/>
            </a:xfrm>
          </p:grpSpPr>
          <p:sp>
            <p:nvSpPr>
              <p:cNvPr id="16" name="Freeform 57"/>
              <p:cNvSpPr>
                <a:spLocks/>
              </p:cNvSpPr>
              <p:nvPr/>
            </p:nvSpPr>
            <p:spPr bwMode="auto">
              <a:xfrm>
                <a:off x="1926921" y="802677"/>
                <a:ext cx="1804068" cy="503238"/>
              </a:xfrm>
              <a:custGeom>
                <a:avLst/>
                <a:gdLst>
                  <a:gd name="T0" fmla="*/ 0 w 2111"/>
                  <a:gd name="T1" fmla="*/ 0 h 272"/>
                  <a:gd name="T2" fmla="*/ 2147483647 w 2111"/>
                  <a:gd name="T3" fmla="*/ 2147483647 h 272"/>
                  <a:gd name="T4" fmla="*/ 0 w 2111"/>
                  <a:gd name="T5" fmla="*/ 2147483647 h 272"/>
                  <a:gd name="T6" fmla="*/ 2147483647 w 2111"/>
                  <a:gd name="T7" fmla="*/ 2147483647 h 272"/>
                  <a:gd name="T8" fmla="*/ 2147483647 w 2111"/>
                  <a:gd name="T9" fmla="*/ 2147483647 h 272"/>
                  <a:gd name="T10" fmla="*/ 2147483647 w 2111"/>
                  <a:gd name="T11" fmla="*/ 0 h 272"/>
                  <a:gd name="T12" fmla="*/ 0 w 2111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1"/>
                  <a:gd name="T22" fmla="*/ 0 h 272"/>
                  <a:gd name="T23" fmla="*/ 2111 w 2111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1" h="272">
                    <a:moveTo>
                      <a:pt x="0" y="0"/>
                    </a:moveTo>
                    <a:lnTo>
                      <a:pt x="135" y="136"/>
                    </a:lnTo>
                    <a:lnTo>
                      <a:pt x="0" y="272"/>
                    </a:lnTo>
                    <a:lnTo>
                      <a:pt x="2012" y="272"/>
                    </a:lnTo>
                    <a:lnTo>
                      <a:pt x="2111" y="139"/>
                    </a:lnTo>
                    <a:lnTo>
                      <a:pt x="2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>
                  <a:alpha val="10196"/>
                </a:srgbClr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 Box 58"/>
              <p:cNvSpPr txBox="1">
                <a:spLocks noChangeArrowheads="1"/>
              </p:cNvSpPr>
              <p:nvPr/>
            </p:nvSpPr>
            <p:spPr bwMode="auto">
              <a:xfrm>
                <a:off x="2027341" y="896340"/>
                <a:ext cx="156514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403152"/>
                    </a:solidFill>
                    <a:latin typeface="HY헤드라인M" pitchFamily="18" charset="-127"/>
                    <a:ea typeface="HY헤드라인M" pitchFamily="18" charset="-127"/>
                  </a:rPr>
                  <a:t>공정준비 및 확인</a:t>
                </a:r>
              </a:p>
            </p:txBody>
          </p:sp>
        </p:grpSp>
        <p:grpSp>
          <p:nvGrpSpPr>
            <p:cNvPr id="7" name="그룹 61"/>
            <p:cNvGrpSpPr>
              <a:grpSpLocks/>
            </p:cNvGrpSpPr>
            <p:nvPr/>
          </p:nvGrpSpPr>
          <p:grpSpPr bwMode="auto">
            <a:xfrm>
              <a:off x="4041687" y="872541"/>
              <a:ext cx="2265980" cy="521853"/>
              <a:chOff x="3708048" y="801300"/>
              <a:chExt cx="1931866" cy="523220"/>
            </a:xfrm>
          </p:grpSpPr>
          <p:sp>
            <p:nvSpPr>
              <p:cNvPr id="14" name="Freeform 59"/>
              <p:cNvSpPr>
                <a:spLocks/>
              </p:cNvSpPr>
              <p:nvPr/>
            </p:nvSpPr>
            <p:spPr bwMode="auto">
              <a:xfrm>
                <a:off x="3708048" y="802677"/>
                <a:ext cx="1931866" cy="503238"/>
              </a:xfrm>
              <a:custGeom>
                <a:avLst/>
                <a:gdLst>
                  <a:gd name="T0" fmla="*/ 0 w 1076"/>
                  <a:gd name="T1" fmla="*/ 0 h 272"/>
                  <a:gd name="T2" fmla="*/ 2147483647 w 1076"/>
                  <a:gd name="T3" fmla="*/ 2147483647 h 272"/>
                  <a:gd name="T4" fmla="*/ 0 w 1076"/>
                  <a:gd name="T5" fmla="*/ 2147483647 h 272"/>
                  <a:gd name="T6" fmla="*/ 2147483647 w 1076"/>
                  <a:gd name="T7" fmla="*/ 2147483647 h 272"/>
                  <a:gd name="T8" fmla="*/ 2147483647 w 1076"/>
                  <a:gd name="T9" fmla="*/ 2147483647 h 272"/>
                  <a:gd name="T10" fmla="*/ 2147483647 w 1076"/>
                  <a:gd name="T11" fmla="*/ 0 h 272"/>
                  <a:gd name="T12" fmla="*/ 0 w 1076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76"/>
                  <a:gd name="T22" fmla="*/ 0 h 272"/>
                  <a:gd name="T23" fmla="*/ 1076 w 1076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76" h="272">
                    <a:moveTo>
                      <a:pt x="0" y="0"/>
                    </a:moveTo>
                    <a:lnTo>
                      <a:pt x="56" y="140"/>
                    </a:lnTo>
                    <a:lnTo>
                      <a:pt x="0" y="272"/>
                    </a:lnTo>
                    <a:lnTo>
                      <a:pt x="1007" y="272"/>
                    </a:lnTo>
                    <a:lnTo>
                      <a:pt x="1076" y="140"/>
                    </a:lnTo>
                    <a:lnTo>
                      <a:pt x="10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>
                  <a:alpha val="30196"/>
                </a:srgbClr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 Box 60"/>
              <p:cNvSpPr txBox="1">
                <a:spLocks noChangeArrowheads="1"/>
              </p:cNvSpPr>
              <p:nvPr/>
            </p:nvSpPr>
            <p:spPr bwMode="auto">
              <a:xfrm>
                <a:off x="3798991" y="801300"/>
                <a:ext cx="167634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0000FF"/>
                    </a:solidFill>
                    <a:latin typeface="HY헤드라인M" pitchFamily="18" charset="-127"/>
                    <a:ea typeface="HY헤드라인M" pitchFamily="18" charset="-127"/>
                  </a:rPr>
                  <a:t>부품지원 </a:t>
                </a:r>
                <a:endParaRPr lang="en-US" altLang="ko-KR" sz="1400" dirty="0">
                  <a:solidFill>
                    <a:srgbClr val="0000FF"/>
                  </a:solidFill>
                  <a:latin typeface="HY헤드라인M" pitchFamily="18" charset="-127"/>
                  <a:ea typeface="HY헤드라인M" pitchFamily="18" charset="-127"/>
                </a:endParaRPr>
              </a:p>
              <a:p>
                <a:r>
                  <a:rPr lang="ko-KR" altLang="en-US" sz="1400" dirty="0">
                    <a:solidFill>
                      <a:srgbClr val="0000FF"/>
                    </a:solidFill>
                    <a:latin typeface="HY헤드라인M" pitchFamily="18" charset="-127"/>
                    <a:ea typeface="HY헤드라인M" pitchFamily="18" charset="-127"/>
                  </a:rPr>
                  <a:t>및 품질확보</a:t>
                </a:r>
              </a:p>
            </p:txBody>
          </p:sp>
        </p:grpSp>
        <p:grpSp>
          <p:nvGrpSpPr>
            <p:cNvPr id="8" name="그룹 64"/>
            <p:cNvGrpSpPr>
              <a:grpSpLocks/>
            </p:cNvGrpSpPr>
            <p:nvPr/>
          </p:nvGrpSpPr>
          <p:grpSpPr bwMode="auto">
            <a:xfrm>
              <a:off x="7694879" y="872064"/>
              <a:ext cx="1397771" cy="521853"/>
              <a:chOff x="7107553" y="800822"/>
              <a:chExt cx="1111275" cy="523220"/>
            </a:xfrm>
          </p:grpSpPr>
          <p:sp>
            <p:nvSpPr>
              <p:cNvPr id="12" name="Freeform 61"/>
              <p:cNvSpPr>
                <a:spLocks/>
              </p:cNvSpPr>
              <p:nvPr/>
            </p:nvSpPr>
            <p:spPr bwMode="auto">
              <a:xfrm>
                <a:off x="7107553" y="807440"/>
                <a:ext cx="1111275" cy="504825"/>
              </a:xfrm>
              <a:custGeom>
                <a:avLst/>
                <a:gdLst>
                  <a:gd name="T0" fmla="*/ 0 w 1271"/>
                  <a:gd name="T1" fmla="*/ 2147483647 h 274"/>
                  <a:gd name="T2" fmla="*/ 2147483647 w 1271"/>
                  <a:gd name="T3" fmla="*/ 2147483647 h 274"/>
                  <a:gd name="T4" fmla="*/ 0 w 1271"/>
                  <a:gd name="T5" fmla="*/ 2147483647 h 274"/>
                  <a:gd name="T6" fmla="*/ 2147483647 w 1271"/>
                  <a:gd name="T7" fmla="*/ 2147483647 h 274"/>
                  <a:gd name="T8" fmla="*/ 2147483647 w 1271"/>
                  <a:gd name="T9" fmla="*/ 2147483647 h 274"/>
                  <a:gd name="T10" fmla="*/ 2147483647 w 1271"/>
                  <a:gd name="T11" fmla="*/ 0 h 274"/>
                  <a:gd name="T12" fmla="*/ 0 w 1271"/>
                  <a:gd name="T13" fmla="*/ 2147483647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71"/>
                  <a:gd name="T22" fmla="*/ 0 h 274"/>
                  <a:gd name="T23" fmla="*/ 1271 w 1271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71" h="274">
                    <a:moveTo>
                      <a:pt x="0" y="2"/>
                    </a:moveTo>
                    <a:lnTo>
                      <a:pt x="109" y="141"/>
                    </a:lnTo>
                    <a:lnTo>
                      <a:pt x="0" y="274"/>
                    </a:lnTo>
                    <a:lnTo>
                      <a:pt x="1141" y="273"/>
                    </a:lnTo>
                    <a:lnTo>
                      <a:pt x="1271" y="142"/>
                    </a:lnTo>
                    <a:lnTo>
                      <a:pt x="114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 Box 62"/>
              <p:cNvSpPr txBox="1">
                <a:spLocks noChangeArrowheads="1"/>
              </p:cNvSpPr>
              <p:nvPr/>
            </p:nvSpPr>
            <p:spPr bwMode="auto">
              <a:xfrm>
                <a:off x="7184730" y="800822"/>
                <a:ext cx="80972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공정품질 </a:t>
                </a:r>
              </a:p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감소활동</a:t>
                </a:r>
              </a:p>
            </p:txBody>
          </p:sp>
        </p:grpSp>
        <p:grpSp>
          <p:nvGrpSpPr>
            <p:cNvPr id="9" name="그룹 67"/>
            <p:cNvGrpSpPr>
              <a:grpSpLocks/>
            </p:cNvGrpSpPr>
            <p:nvPr/>
          </p:nvGrpSpPr>
          <p:grpSpPr bwMode="auto">
            <a:xfrm>
              <a:off x="6334316" y="877398"/>
              <a:ext cx="1614155" cy="532829"/>
              <a:chOff x="5942568" y="806170"/>
              <a:chExt cx="1277859" cy="534225"/>
            </a:xfrm>
          </p:grpSpPr>
          <p:sp>
            <p:nvSpPr>
              <p:cNvPr id="10" name="Freeform 61"/>
              <p:cNvSpPr>
                <a:spLocks/>
              </p:cNvSpPr>
              <p:nvPr/>
            </p:nvSpPr>
            <p:spPr bwMode="auto">
              <a:xfrm>
                <a:off x="5942568" y="806170"/>
                <a:ext cx="1111277" cy="504825"/>
              </a:xfrm>
              <a:custGeom>
                <a:avLst/>
                <a:gdLst>
                  <a:gd name="T0" fmla="*/ 0 w 1271"/>
                  <a:gd name="T1" fmla="*/ 2147483647 h 274"/>
                  <a:gd name="T2" fmla="*/ 2147483647 w 1271"/>
                  <a:gd name="T3" fmla="*/ 2147483647 h 274"/>
                  <a:gd name="T4" fmla="*/ 0 w 1271"/>
                  <a:gd name="T5" fmla="*/ 2147483647 h 274"/>
                  <a:gd name="T6" fmla="*/ 2147483647 w 1271"/>
                  <a:gd name="T7" fmla="*/ 2147483647 h 274"/>
                  <a:gd name="T8" fmla="*/ 2147483647 w 1271"/>
                  <a:gd name="T9" fmla="*/ 2147483647 h 274"/>
                  <a:gd name="T10" fmla="*/ 2147483647 w 1271"/>
                  <a:gd name="T11" fmla="*/ 0 h 274"/>
                  <a:gd name="T12" fmla="*/ 0 w 1271"/>
                  <a:gd name="T13" fmla="*/ 2147483647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71"/>
                  <a:gd name="T22" fmla="*/ 0 h 274"/>
                  <a:gd name="T23" fmla="*/ 1271 w 1271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71" h="274">
                    <a:moveTo>
                      <a:pt x="0" y="2"/>
                    </a:moveTo>
                    <a:lnTo>
                      <a:pt x="109" y="141"/>
                    </a:lnTo>
                    <a:lnTo>
                      <a:pt x="0" y="274"/>
                    </a:lnTo>
                    <a:lnTo>
                      <a:pt x="1141" y="273"/>
                    </a:lnTo>
                    <a:lnTo>
                      <a:pt x="1271" y="142"/>
                    </a:lnTo>
                    <a:lnTo>
                      <a:pt x="114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66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 Box 83"/>
              <p:cNvSpPr txBox="1">
                <a:spLocks noChangeArrowheads="1"/>
              </p:cNvSpPr>
              <p:nvPr/>
            </p:nvSpPr>
            <p:spPr bwMode="auto">
              <a:xfrm>
                <a:off x="6015438" y="817175"/>
                <a:ext cx="120498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양산체제</a:t>
                </a:r>
                <a:endParaRPr lang="en-US" altLang="ko-KR" sz="1400" dirty="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</a:endParaRPr>
              </a:p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확립</a:t>
                </a:r>
              </a:p>
            </p:txBody>
          </p:sp>
        </p:grpSp>
      </p:grpSp>
      <p:sp>
        <p:nvSpPr>
          <p:cNvPr id="18" name="AutoShape 627"/>
          <p:cNvSpPr>
            <a:spLocks noChangeArrowheads="1"/>
          </p:cNvSpPr>
          <p:nvPr/>
        </p:nvSpPr>
        <p:spPr bwMode="auto">
          <a:xfrm>
            <a:off x="3729295" y="3208044"/>
            <a:ext cx="1080000" cy="144000"/>
          </a:xfrm>
          <a:prstGeom prst="rightArrow">
            <a:avLst>
              <a:gd name="adj1" fmla="val 50000"/>
              <a:gd name="adj2" fmla="val 62325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9" name="AutoShape 627"/>
          <p:cNvSpPr>
            <a:spLocks noChangeArrowheads="1"/>
          </p:cNvSpPr>
          <p:nvPr/>
        </p:nvSpPr>
        <p:spPr bwMode="auto">
          <a:xfrm>
            <a:off x="5537009" y="3968127"/>
            <a:ext cx="360000" cy="144000"/>
          </a:xfrm>
          <a:prstGeom prst="rightArrow">
            <a:avLst>
              <a:gd name="adj1" fmla="val 50000"/>
              <a:gd name="adj2" fmla="val 6233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0" name="AutoShape 627"/>
          <p:cNvSpPr>
            <a:spLocks noChangeArrowheads="1"/>
          </p:cNvSpPr>
          <p:nvPr/>
        </p:nvSpPr>
        <p:spPr bwMode="auto">
          <a:xfrm>
            <a:off x="5248891" y="3698967"/>
            <a:ext cx="360000" cy="144000"/>
          </a:xfrm>
          <a:prstGeom prst="rightArrow">
            <a:avLst>
              <a:gd name="adj1" fmla="val 50000"/>
              <a:gd name="adj2" fmla="val 62206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1" name="AutoShape 627"/>
          <p:cNvSpPr>
            <a:spLocks noChangeArrowheads="1"/>
          </p:cNvSpPr>
          <p:nvPr/>
        </p:nvSpPr>
        <p:spPr bwMode="auto">
          <a:xfrm>
            <a:off x="5482883" y="5228679"/>
            <a:ext cx="360000" cy="144000"/>
          </a:xfrm>
          <a:prstGeom prst="rightArrow">
            <a:avLst>
              <a:gd name="adj1" fmla="val 50000"/>
              <a:gd name="adj2" fmla="val 62560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2" name="AutoShape 627"/>
          <p:cNvSpPr>
            <a:spLocks noChangeArrowheads="1"/>
          </p:cNvSpPr>
          <p:nvPr/>
        </p:nvSpPr>
        <p:spPr bwMode="auto">
          <a:xfrm>
            <a:off x="7681443" y="5460703"/>
            <a:ext cx="360000" cy="144000"/>
          </a:xfrm>
          <a:prstGeom prst="rightArrow">
            <a:avLst>
              <a:gd name="adj1" fmla="val 50000"/>
              <a:gd name="adj2" fmla="val 6235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4" name="AutoShape 627"/>
          <p:cNvSpPr>
            <a:spLocks noChangeArrowheads="1"/>
          </p:cNvSpPr>
          <p:nvPr/>
        </p:nvSpPr>
        <p:spPr bwMode="auto">
          <a:xfrm>
            <a:off x="1813163" y="2941530"/>
            <a:ext cx="360000" cy="144000"/>
          </a:xfrm>
          <a:prstGeom prst="rightArrow">
            <a:avLst>
              <a:gd name="adj1" fmla="val 50000"/>
              <a:gd name="adj2" fmla="val 62312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5150042" y="2129280"/>
            <a:ext cx="693940" cy="2238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square" lIns="34403" tIns="34403" rIns="34403" bIns="34403" anchor="ctr">
            <a:spAutoFit/>
          </a:bodyPr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All</a:t>
            </a:r>
            <a:r>
              <a:rPr lang="ko-KR" altLang="en-US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TOOL</a:t>
            </a:r>
            <a:endParaRPr lang="en-US" altLang="ko-KR" sz="1000" kern="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5995020" y="2130550"/>
            <a:ext cx="804675" cy="223837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square" lIns="34403" tIns="34403" rIns="34403" bIns="34403" anchor="ctr">
            <a:spAutoFit/>
          </a:bodyPr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FULL</a:t>
            </a:r>
            <a:r>
              <a:rPr lang="ko-KR" altLang="en-US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TOOL</a:t>
            </a:r>
            <a:endParaRPr lang="en-US" altLang="ko-KR" sz="1000" kern="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2" name="직사각형 111"/>
          <p:cNvSpPr>
            <a:spLocks noChangeArrowheads="1"/>
          </p:cNvSpPr>
          <p:nvPr/>
        </p:nvSpPr>
        <p:spPr bwMode="auto">
          <a:xfrm>
            <a:off x="5835374" y="3900746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9/15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3" name="직사각형 112"/>
          <p:cNvSpPr>
            <a:spLocks noChangeArrowheads="1"/>
          </p:cNvSpPr>
          <p:nvPr/>
        </p:nvSpPr>
        <p:spPr bwMode="auto">
          <a:xfrm>
            <a:off x="5592921" y="3400689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8/30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4" name="직사각형 113"/>
          <p:cNvSpPr>
            <a:spLocks noChangeArrowheads="1"/>
          </p:cNvSpPr>
          <p:nvPr/>
        </p:nvSpPr>
        <p:spPr bwMode="auto">
          <a:xfrm>
            <a:off x="4762481" y="3140968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7/15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5" name="직사각형 114"/>
          <p:cNvSpPr>
            <a:spLocks noChangeArrowheads="1"/>
          </p:cNvSpPr>
          <p:nvPr/>
        </p:nvSpPr>
        <p:spPr bwMode="auto">
          <a:xfrm>
            <a:off x="2173163" y="2875167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23.11.30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0" name="TextBox 60"/>
          <p:cNvSpPr txBox="1">
            <a:spLocks noChangeArrowheads="1"/>
          </p:cNvSpPr>
          <p:nvPr/>
        </p:nvSpPr>
        <p:spPr bwMode="auto">
          <a:xfrm>
            <a:off x="4709517" y="4417604"/>
            <a:ext cx="61600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PV</a:t>
            </a:r>
            <a:endParaRPr lang="ko-KR" altLang="en-US" sz="800" b="1" dirty="0">
              <a:solidFill>
                <a:srgbClr val="0000FF"/>
              </a:solidFill>
              <a:latin typeface="굴림" charset="-127"/>
              <a:ea typeface="굴림" charset="-127"/>
              <a:cs typeface="Arial" charset="0"/>
            </a:endParaRPr>
          </a:p>
        </p:txBody>
      </p:sp>
      <p:sp>
        <p:nvSpPr>
          <p:cNvPr id="42" name="Text Box 32"/>
          <p:cNvSpPr txBox="1">
            <a:spLocks noChangeArrowheads="1"/>
          </p:cNvSpPr>
          <p:nvPr/>
        </p:nvSpPr>
        <p:spPr bwMode="auto">
          <a:xfrm>
            <a:off x="8186126" y="1806029"/>
            <a:ext cx="986771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25.10.1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auto">
          <a:xfrm>
            <a:off x="2864976" y="184812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24.6.1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cxnSp>
        <p:nvCxnSpPr>
          <p:cNvPr id="44" name="직선 연결선 94"/>
          <p:cNvCxnSpPr>
            <a:cxnSpLocks noChangeShapeType="1"/>
            <a:stCxn id="48" idx="3"/>
            <a:endCxn id="46" idx="1"/>
          </p:cNvCxnSpPr>
          <p:nvPr/>
        </p:nvCxnSpPr>
        <p:spPr bwMode="auto">
          <a:xfrm flipV="1">
            <a:off x="3700237" y="1666330"/>
            <a:ext cx="4709213" cy="16668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3969478" y="1545679"/>
            <a:ext cx="879193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Master car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8409450" y="1528217"/>
            <a:ext cx="454918" cy="276225"/>
          </a:xfrm>
          <a:prstGeom prst="rect">
            <a:avLst/>
          </a:prstGeom>
          <a:solidFill>
            <a:srgbClr val="99CC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SOP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976511" y="1539442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2879043" y="1545679"/>
            <a:ext cx="821194" cy="274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시작차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50" name="Text Box 32"/>
          <p:cNvSpPr txBox="1">
            <a:spLocks noChangeArrowheads="1"/>
          </p:cNvSpPr>
          <p:nvPr/>
        </p:nvSpPr>
        <p:spPr bwMode="auto">
          <a:xfrm>
            <a:off x="3985096" y="182802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24.10.1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5823297" y="1819970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25.5.1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53" name="AutoShape 627"/>
          <p:cNvSpPr>
            <a:spLocks noChangeArrowheads="1"/>
          </p:cNvSpPr>
          <p:nvPr/>
        </p:nvSpPr>
        <p:spPr bwMode="auto">
          <a:xfrm>
            <a:off x="3725812" y="3463860"/>
            <a:ext cx="1872000" cy="144000"/>
          </a:xfrm>
          <a:prstGeom prst="rightArrow">
            <a:avLst>
              <a:gd name="adj1" fmla="val 50000"/>
              <a:gd name="adj2" fmla="val 62325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4" name="직사각형 112"/>
          <p:cNvSpPr>
            <a:spLocks noChangeArrowheads="1"/>
          </p:cNvSpPr>
          <p:nvPr/>
        </p:nvSpPr>
        <p:spPr bwMode="auto">
          <a:xfrm>
            <a:off x="5592921" y="3630179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8/30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6" name="AutoShape 627"/>
          <p:cNvSpPr>
            <a:spLocks noChangeArrowheads="1"/>
          </p:cNvSpPr>
          <p:nvPr/>
        </p:nvSpPr>
        <p:spPr bwMode="auto">
          <a:xfrm>
            <a:off x="5212883" y="4448312"/>
            <a:ext cx="1260000" cy="144000"/>
          </a:xfrm>
          <a:prstGeom prst="rightArrow">
            <a:avLst>
              <a:gd name="adj1" fmla="val 50000"/>
              <a:gd name="adj2" fmla="val 62206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7" name="직사각형 84"/>
          <p:cNvSpPr>
            <a:spLocks noChangeArrowheads="1"/>
          </p:cNvSpPr>
          <p:nvPr/>
        </p:nvSpPr>
        <p:spPr bwMode="auto">
          <a:xfrm>
            <a:off x="6456861" y="4373825"/>
            <a:ext cx="76976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신차품질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8" name="AutoShape 627"/>
          <p:cNvSpPr>
            <a:spLocks noChangeArrowheads="1"/>
          </p:cNvSpPr>
          <p:nvPr/>
        </p:nvSpPr>
        <p:spPr bwMode="auto">
          <a:xfrm>
            <a:off x="6637701" y="4722336"/>
            <a:ext cx="252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9" name="직사각형 84"/>
          <p:cNvSpPr>
            <a:spLocks noChangeArrowheads="1"/>
          </p:cNvSpPr>
          <p:nvPr/>
        </p:nvSpPr>
        <p:spPr bwMode="auto">
          <a:xfrm>
            <a:off x="6895113" y="4664541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11/05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0" name="AutoShape 627"/>
          <p:cNvSpPr>
            <a:spLocks noChangeArrowheads="1"/>
          </p:cNvSpPr>
          <p:nvPr/>
        </p:nvSpPr>
        <p:spPr bwMode="auto">
          <a:xfrm>
            <a:off x="6658009" y="4961085"/>
            <a:ext cx="360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1" name="직사각형 84"/>
          <p:cNvSpPr>
            <a:spLocks noChangeArrowheads="1"/>
          </p:cNvSpPr>
          <p:nvPr/>
        </p:nvSpPr>
        <p:spPr bwMode="auto">
          <a:xfrm>
            <a:off x="7020656" y="4914105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2" name="직사각형 84"/>
          <p:cNvSpPr>
            <a:spLocks noChangeArrowheads="1"/>
          </p:cNvSpPr>
          <p:nvPr/>
        </p:nvSpPr>
        <p:spPr bwMode="auto">
          <a:xfrm>
            <a:off x="4268474" y="5164041"/>
            <a:ext cx="12666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P1 : 9/10(WRK)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3" name="AutoShape 627"/>
          <p:cNvSpPr>
            <a:spLocks noChangeArrowheads="1"/>
          </p:cNvSpPr>
          <p:nvPr/>
        </p:nvSpPr>
        <p:spPr bwMode="auto">
          <a:xfrm>
            <a:off x="6701600" y="5218508"/>
            <a:ext cx="252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4" name="직사각형 84"/>
          <p:cNvSpPr>
            <a:spLocks noChangeArrowheads="1"/>
          </p:cNvSpPr>
          <p:nvPr/>
        </p:nvSpPr>
        <p:spPr bwMode="auto">
          <a:xfrm>
            <a:off x="6913045" y="5175435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11/10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5" name="Rectangle 39"/>
          <p:cNvSpPr>
            <a:spLocks noChangeArrowheads="1"/>
          </p:cNvSpPr>
          <p:nvPr/>
        </p:nvSpPr>
        <p:spPr bwMode="auto">
          <a:xfrm>
            <a:off x="208180" y="5689624"/>
            <a:ext cx="9436679" cy="584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marL="228600" indent="-228600" latinLnBrk="0">
              <a:buAutoNum type="arabicPeriod"/>
              <a:defRPr/>
            </a:pPr>
            <a:r>
              <a:rPr lang="en-US" altLang="ko-KR" sz="1200" dirty="0" err="1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NEa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Carry Over </a:t>
            </a:r>
            <a:r>
              <a:rPr lang="ko-KR" altLang="en-US" sz="120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적용</a:t>
            </a:r>
            <a:endParaRPr lang="en-US" altLang="ko-KR" sz="1200" dirty="0" smtClean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marL="228600" indent="-228600" latinLnBrk="0">
              <a:buAutoNum type="arabicPeriod"/>
              <a:defRPr/>
            </a:pP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Tc 160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 적용 검토 必 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(DV 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및 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PV 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재 진행 필수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Ⅴ.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개발일정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1786154" y="184812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68" name="Rectangle 39"/>
          <p:cNvSpPr>
            <a:spLocks noChangeArrowheads="1"/>
          </p:cNvSpPr>
          <p:nvPr/>
        </p:nvSpPr>
        <p:spPr bwMode="auto">
          <a:xfrm>
            <a:off x="1800221" y="1545679"/>
            <a:ext cx="821194" cy="27463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All </a:t>
            </a:r>
            <a:r>
              <a:rPr lang="ko-KR" altLang="en-US" sz="1200" kern="0" dirty="0" err="1" smtClean="0">
                <a:solidFill>
                  <a:srgbClr val="000000"/>
                </a:solidFill>
              </a:rPr>
              <a:t>출도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cxnSp>
        <p:nvCxnSpPr>
          <p:cNvPr id="70" name="직선 연결선 94"/>
          <p:cNvCxnSpPr>
            <a:cxnSpLocks noChangeShapeType="1"/>
            <a:stCxn id="68" idx="3"/>
            <a:endCxn id="48" idx="1"/>
          </p:cNvCxnSpPr>
          <p:nvPr/>
        </p:nvCxnSpPr>
        <p:spPr bwMode="auto">
          <a:xfrm>
            <a:off x="2621415" y="1682998"/>
            <a:ext cx="257628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73" name="Rectangle 39"/>
          <p:cNvSpPr>
            <a:spLocks noChangeArrowheads="1"/>
          </p:cNvSpPr>
          <p:nvPr/>
        </p:nvSpPr>
        <p:spPr bwMode="auto">
          <a:xfrm>
            <a:off x="5147501" y="1539442"/>
            <a:ext cx="530180" cy="27622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4" name="Text Box 32"/>
          <p:cNvSpPr txBox="1">
            <a:spLocks noChangeArrowheads="1"/>
          </p:cNvSpPr>
          <p:nvPr/>
        </p:nvSpPr>
        <p:spPr bwMode="auto">
          <a:xfrm>
            <a:off x="4975342" y="182802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24.11.15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6730015" y="1540050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L</a:t>
            </a: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6" name="Text Box 32"/>
          <p:cNvSpPr txBox="1">
            <a:spLocks noChangeArrowheads="1"/>
          </p:cNvSpPr>
          <p:nvPr/>
        </p:nvSpPr>
        <p:spPr bwMode="auto">
          <a:xfrm>
            <a:off x="6574176" y="1818971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25.7.1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7" name="Rectangle 39"/>
          <p:cNvSpPr>
            <a:spLocks noChangeArrowheads="1"/>
          </p:cNvSpPr>
          <p:nvPr/>
        </p:nvSpPr>
        <p:spPr bwMode="auto">
          <a:xfrm>
            <a:off x="7477620" y="1537647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8" name="Text Box 32"/>
          <p:cNvSpPr txBox="1">
            <a:spLocks noChangeArrowheads="1"/>
          </p:cNvSpPr>
          <p:nvPr/>
        </p:nvSpPr>
        <p:spPr bwMode="auto">
          <a:xfrm>
            <a:off x="7318732" y="1816797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25.9.1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9" name="Text Box 32"/>
          <p:cNvSpPr txBox="1">
            <a:spLocks noChangeArrowheads="1"/>
          </p:cNvSpPr>
          <p:nvPr/>
        </p:nvSpPr>
        <p:spPr bwMode="auto">
          <a:xfrm>
            <a:off x="8199068" y="2644209"/>
            <a:ext cx="986771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25.9.1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0" name="Text Box 32"/>
          <p:cNvSpPr txBox="1">
            <a:spLocks noChangeArrowheads="1"/>
          </p:cNvSpPr>
          <p:nvPr/>
        </p:nvSpPr>
        <p:spPr bwMode="auto">
          <a:xfrm>
            <a:off x="2877918" y="268630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24.5.1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cxnSp>
        <p:nvCxnSpPr>
          <p:cNvPr id="81" name="직선 연결선 94"/>
          <p:cNvCxnSpPr>
            <a:cxnSpLocks noChangeShapeType="1"/>
            <a:stCxn id="85" idx="3"/>
            <a:endCxn id="83" idx="1"/>
          </p:cNvCxnSpPr>
          <p:nvPr/>
        </p:nvCxnSpPr>
        <p:spPr bwMode="auto">
          <a:xfrm flipV="1">
            <a:off x="3713179" y="2504510"/>
            <a:ext cx="4709213" cy="16668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82" name="Rectangle 39"/>
          <p:cNvSpPr>
            <a:spLocks noChangeArrowheads="1"/>
          </p:cNvSpPr>
          <p:nvPr/>
        </p:nvSpPr>
        <p:spPr bwMode="auto">
          <a:xfrm>
            <a:off x="3982420" y="2383859"/>
            <a:ext cx="879193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Master car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3" name="Rectangle 40"/>
          <p:cNvSpPr>
            <a:spLocks noChangeArrowheads="1"/>
          </p:cNvSpPr>
          <p:nvPr/>
        </p:nvSpPr>
        <p:spPr bwMode="auto">
          <a:xfrm>
            <a:off x="8422392" y="2366397"/>
            <a:ext cx="454918" cy="276225"/>
          </a:xfrm>
          <a:prstGeom prst="rect">
            <a:avLst/>
          </a:prstGeom>
          <a:solidFill>
            <a:srgbClr val="99CC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SOP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5989453" y="2377622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5" name="Rectangle 39"/>
          <p:cNvSpPr>
            <a:spLocks noChangeArrowheads="1"/>
          </p:cNvSpPr>
          <p:nvPr/>
        </p:nvSpPr>
        <p:spPr bwMode="auto">
          <a:xfrm>
            <a:off x="2891985" y="2383859"/>
            <a:ext cx="821194" cy="274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시작차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6" name="Text Box 32"/>
          <p:cNvSpPr txBox="1">
            <a:spLocks noChangeArrowheads="1"/>
          </p:cNvSpPr>
          <p:nvPr/>
        </p:nvSpPr>
        <p:spPr bwMode="auto">
          <a:xfrm>
            <a:off x="3998038" y="266620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24.9.1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7" name="Text Box 32"/>
          <p:cNvSpPr txBox="1">
            <a:spLocks noChangeArrowheads="1"/>
          </p:cNvSpPr>
          <p:nvPr/>
        </p:nvSpPr>
        <p:spPr bwMode="auto">
          <a:xfrm>
            <a:off x="5836239" y="2658150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25.4.10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8" name="Text Box 32"/>
          <p:cNvSpPr txBox="1">
            <a:spLocks noChangeArrowheads="1"/>
          </p:cNvSpPr>
          <p:nvPr/>
        </p:nvSpPr>
        <p:spPr bwMode="auto">
          <a:xfrm>
            <a:off x="1799096" y="268630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23.11.30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9" name="Rectangle 39"/>
          <p:cNvSpPr>
            <a:spLocks noChangeArrowheads="1"/>
          </p:cNvSpPr>
          <p:nvPr/>
        </p:nvSpPr>
        <p:spPr bwMode="auto">
          <a:xfrm>
            <a:off x="1813163" y="2383859"/>
            <a:ext cx="821194" cy="27463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All </a:t>
            </a:r>
            <a:r>
              <a:rPr lang="ko-KR" altLang="en-US" sz="1200" kern="0" dirty="0" err="1" smtClean="0">
                <a:solidFill>
                  <a:srgbClr val="000000"/>
                </a:solidFill>
              </a:rPr>
              <a:t>출도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cxnSp>
        <p:nvCxnSpPr>
          <p:cNvPr id="90" name="직선 연결선 94"/>
          <p:cNvCxnSpPr>
            <a:cxnSpLocks noChangeShapeType="1"/>
            <a:stCxn id="89" idx="3"/>
            <a:endCxn id="85" idx="1"/>
          </p:cNvCxnSpPr>
          <p:nvPr/>
        </p:nvCxnSpPr>
        <p:spPr bwMode="auto">
          <a:xfrm>
            <a:off x="2634357" y="2521178"/>
            <a:ext cx="257628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91" name="Rectangle 39"/>
          <p:cNvSpPr>
            <a:spLocks noChangeArrowheads="1"/>
          </p:cNvSpPr>
          <p:nvPr/>
        </p:nvSpPr>
        <p:spPr bwMode="auto">
          <a:xfrm>
            <a:off x="5160443" y="2377622"/>
            <a:ext cx="530180" cy="27622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2" name="Text Box 32"/>
          <p:cNvSpPr txBox="1">
            <a:spLocks noChangeArrowheads="1"/>
          </p:cNvSpPr>
          <p:nvPr/>
        </p:nvSpPr>
        <p:spPr bwMode="auto">
          <a:xfrm>
            <a:off x="4988284" y="266620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24.11.1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3" name="Rectangle 39"/>
          <p:cNvSpPr>
            <a:spLocks noChangeArrowheads="1"/>
          </p:cNvSpPr>
          <p:nvPr/>
        </p:nvSpPr>
        <p:spPr bwMode="auto">
          <a:xfrm>
            <a:off x="6742957" y="2378230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L</a:t>
            </a: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4" name="Text Box 32"/>
          <p:cNvSpPr txBox="1">
            <a:spLocks noChangeArrowheads="1"/>
          </p:cNvSpPr>
          <p:nvPr/>
        </p:nvSpPr>
        <p:spPr bwMode="auto">
          <a:xfrm>
            <a:off x="6587118" y="2657151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25.6.10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5" name="Rectangle 39"/>
          <p:cNvSpPr>
            <a:spLocks noChangeArrowheads="1"/>
          </p:cNvSpPr>
          <p:nvPr/>
        </p:nvSpPr>
        <p:spPr bwMode="auto">
          <a:xfrm>
            <a:off x="7490562" y="2375827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7331674" y="2654977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25.8.10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8" name="AutoShape 627"/>
          <p:cNvSpPr>
            <a:spLocks noChangeArrowheads="1"/>
          </p:cNvSpPr>
          <p:nvPr/>
        </p:nvSpPr>
        <p:spPr bwMode="auto">
          <a:xfrm>
            <a:off x="2984565" y="4441996"/>
            <a:ext cx="720000" cy="144000"/>
          </a:xfrm>
          <a:prstGeom prst="rightArrow">
            <a:avLst>
              <a:gd name="adj1" fmla="val 50000"/>
              <a:gd name="adj2" fmla="val 6233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9" name="직사각형 111"/>
          <p:cNvSpPr>
            <a:spLocks noChangeArrowheads="1"/>
          </p:cNvSpPr>
          <p:nvPr/>
        </p:nvSpPr>
        <p:spPr bwMode="auto">
          <a:xfrm>
            <a:off x="3735287" y="4374615"/>
            <a:ext cx="7136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24.3.31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0" name="TextBox 60"/>
          <p:cNvSpPr txBox="1">
            <a:spLocks noChangeArrowheads="1"/>
          </p:cNvSpPr>
          <p:nvPr/>
        </p:nvSpPr>
        <p:spPr bwMode="auto">
          <a:xfrm>
            <a:off x="2514253" y="4399252"/>
            <a:ext cx="61600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D</a:t>
            </a:r>
            <a:r>
              <a:rPr lang="en-US" altLang="ko-KR" sz="800" b="1" dirty="0" smtClean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V</a:t>
            </a:r>
            <a:endParaRPr lang="ko-KR" altLang="en-US" sz="800" b="1" dirty="0">
              <a:solidFill>
                <a:srgbClr val="0000FF"/>
              </a:solidFill>
              <a:latin typeface="굴림" charset="-127"/>
              <a:ea typeface="굴림" charset="-127"/>
              <a:cs typeface="Arial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820086" y="2896075"/>
            <a:ext cx="7899648" cy="2708628"/>
          </a:xfrm>
          <a:prstGeom prst="rect">
            <a:avLst/>
          </a:prstGeom>
          <a:solidFill>
            <a:srgbClr val="FFFF99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3200" dirty="0" err="1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T.B.D</a:t>
            </a:r>
            <a:endParaRPr lang="en-US" altLang="ko-KR" sz="32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81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>
            <a:extLst>
              <a:ext uri="{FF2B5EF4-FFF2-40B4-BE49-F238E27FC236}">
                <a16:creationId xmlns:a16="http://schemas.microsoft.com/office/drawing/2014/main" id="{1FF656C4-6A4E-4AA5-BBCA-1A2883A88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656" y="3068960"/>
            <a:ext cx="568863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4000" b="1" dirty="0" smtClean="0">
                <a:solidFill>
                  <a:prstClr val="black"/>
                </a:solidFill>
                <a:latin typeface="Tahoma" pitchFamily="34" charset="0"/>
                <a:cs typeface="Tahoma" pitchFamily="34" charset="0"/>
              </a:rPr>
              <a:t>이상입니다</a:t>
            </a:r>
            <a:r>
              <a:rPr lang="en-US" altLang="ko-KR" sz="4000" b="1" dirty="0" smtClean="0">
                <a:solidFill>
                  <a:prstClr val="black"/>
                </a:solidFill>
                <a:latin typeface="Tahoma" pitchFamily="34" charset="0"/>
                <a:cs typeface="Tahoma" pitchFamily="34" charset="0"/>
              </a:rPr>
              <a:t>.</a:t>
            </a:r>
            <a:endParaRPr lang="ko-KR" altLang="en-US" sz="4000" b="1" dirty="0">
              <a:solidFill>
                <a:prstClr val="black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SR REVIEW (1)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5273" y="1700808"/>
            <a:ext cx="3117304" cy="3077010"/>
            <a:chOff x="334426" y="2446879"/>
            <a:chExt cx="3333862" cy="3293034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334426" y="2446879"/>
              <a:ext cx="102583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18501" y="2463194"/>
              <a:ext cx="2037069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597192" y="5509081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32</a:t>
              </a:r>
              <a:endParaRPr lang="ko-KR" altLang="en-US" sz="9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4043" y="2495550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80</a:t>
              </a:r>
              <a:endParaRPr lang="ko-KR" altLang="en-US" sz="9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48694" y="2501293"/>
              <a:ext cx="456406" cy="2323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175</a:t>
              </a:r>
              <a:endParaRPr lang="ko-KR" altLang="en-US" sz="9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1882" y="4107051"/>
              <a:ext cx="456406" cy="2323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269</a:t>
              </a:r>
              <a:endParaRPr lang="ko-KR" altLang="en-US" sz="9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57829" y="5444973"/>
              <a:ext cx="4564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158</a:t>
              </a:r>
              <a:endParaRPr lang="ko-KR" altLang="en-US" sz="900" b="1" dirty="0"/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 flipH="1">
              <a:off x="1405927" y="2809875"/>
              <a:ext cx="360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직선 연결선 25"/>
            <p:cNvCxnSpPr/>
            <p:nvPr/>
          </p:nvCxnSpPr>
          <p:spPr bwMode="auto">
            <a:xfrm flipH="1">
              <a:off x="1409926" y="3104970"/>
              <a:ext cx="360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 flipV="1">
              <a:off x="1551826" y="2800351"/>
              <a:ext cx="0" cy="30461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sm" len="med"/>
              <a:tailEnd type="arrow" w="sm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379306" y="2530651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40</a:t>
              </a:r>
              <a:endParaRPr lang="ko-KR" altLang="en-US" sz="900" b="1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15738" y="3241853"/>
              <a:ext cx="1179887" cy="1968322"/>
            </a:xfrm>
            <a:prstGeom prst="rect">
              <a:avLst/>
            </a:prstGeom>
            <a:solidFill>
              <a:schemeClr val="bg1">
                <a:lumMod val="85000"/>
                <a:alpha val="89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2982" y="3488113"/>
              <a:ext cx="9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Passenger</a:t>
              </a:r>
            </a:p>
            <a:p>
              <a:pPr algn="ctr"/>
              <a:r>
                <a:rPr lang="en-US" altLang="ko-KR" sz="1200" b="1" dirty="0" smtClean="0"/>
                <a:t>Zone</a:t>
              </a:r>
              <a:endParaRPr lang="ko-KR" altLang="en-US" sz="1200" b="1" dirty="0"/>
            </a:p>
          </p:txBody>
        </p:sp>
        <p:cxnSp>
          <p:nvCxnSpPr>
            <p:cNvPr id="31" name="직선 연결선 30"/>
            <p:cNvCxnSpPr/>
            <p:nvPr/>
          </p:nvCxnSpPr>
          <p:spPr bwMode="auto">
            <a:xfrm>
              <a:off x="1769925" y="4217793"/>
              <a:ext cx="144000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2186211" y="4431422"/>
              <a:ext cx="630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Driver</a:t>
              </a:r>
            </a:p>
            <a:p>
              <a:pPr algn="ctr"/>
              <a:r>
                <a:rPr lang="en-US" altLang="ko-KR" sz="1200" b="1" dirty="0" smtClean="0"/>
                <a:t>Zone</a:t>
              </a:r>
              <a:endParaRPr lang="ko-KR" altLang="en-US" sz="1200" b="1" dirty="0"/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15394"/>
              </p:ext>
            </p:extLst>
          </p:nvPr>
        </p:nvGraphicFramePr>
        <p:xfrm>
          <a:off x="3601988" y="764709"/>
          <a:ext cx="5953625" cy="5882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2595765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59198129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항목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고객 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요구사양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(SR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정리본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검토사양</a:t>
                      </a:r>
                      <a:endParaRPr lang="ko-KR" altLang="en-US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45">
                <a:tc row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PTC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Heater</a:t>
                      </a:r>
                    </a:p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상세 사양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ko-KR" altLang="en-US" sz="900" b="0" baseline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Size(mm)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269H x 158L x 32T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701549"/>
                  </a:ext>
                </a:extLst>
              </a:tr>
              <a:tr h="2131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PWM Size(mm)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80H x 175L x 40T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 Power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6,300 W (+10% / 0%)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Dual zone (3,150W/zone)</a:t>
                      </a:r>
                    </a:p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(@654V, 300kg/h, 0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-5%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요청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7320"/>
                  </a:ext>
                </a:extLst>
              </a:tr>
              <a:tr h="352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Pressure drop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75Pa (@300kg/h, 0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80Pa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변경 요청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4263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전압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800V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1853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Range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248V ~ 865.6V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3446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LV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12V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8337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Range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8V ~ 18V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9542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작동 전압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공칭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5836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하한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6232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상한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02629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 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7.9A (+10% / 0%)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제안사양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Inrush 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15A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제안사양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4172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작동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온도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85°C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성능 보증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85°C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보관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온도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105°C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Communication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High Speed CAN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절연저항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Min 10M</a:t>
                      </a:r>
                      <a:r>
                        <a:rPr lang="el-GR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@1,000V, 60s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내전압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0.5mA @4,300V, 60s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Weight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1.8kg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2.5kg </a:t>
                      </a: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으로 변경 요청</a:t>
                      </a:r>
                      <a:endParaRPr lang="en-US" altLang="ko-KR" sz="900" b="1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Ingress Protection Degree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IP67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2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HV Connector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제조사 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/ Part number</a:t>
                      </a:r>
                      <a:endParaRPr lang="da-DK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0" algn="ctr" defTabSz="844550" rtl="0" eaLnBrk="0" fontAlgn="auto" latinLnBrk="0" hangingPunct="0">
                        <a:lnSpc>
                          <a:spcPct val="15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TYCO 2379215-1</a:t>
                      </a:r>
                    </a:p>
                    <a:p>
                      <a:pPr algn="ctr" latinLnBrk="1"/>
                      <a:r>
                        <a:rPr lang="en-US" altLang="ko-KR" sz="900" b="0" i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(Mating : T.B.D)</a:t>
                      </a:r>
                      <a:endParaRPr lang="en-US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Aptiv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35415839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로 변경 요청</a:t>
                      </a:r>
                      <a:endParaRPr lang="en-US" altLang="ko-KR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LV Connector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제조사 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/ Part number</a:t>
                      </a:r>
                      <a:endParaRPr lang="da-DK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KET MG 651104-5</a:t>
                      </a:r>
                    </a:p>
                    <a:p>
                      <a:pPr algn="ctr" latinLnBrk="1"/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(Mating : KET MG 641107-5)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MG651098-5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로 변경 요청</a:t>
                      </a:r>
                      <a:endParaRPr lang="en-US" altLang="ko-KR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9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25723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80505" y="1916832"/>
            <a:ext cx="4960527" cy="3533209"/>
            <a:chOff x="280505" y="2138855"/>
            <a:chExt cx="4960527" cy="35332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81" y="2480906"/>
              <a:ext cx="4322993" cy="2494036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280505" y="2138855"/>
              <a:ext cx="4960527" cy="3533209"/>
              <a:chOff x="134830" y="2003398"/>
              <a:chExt cx="4960527" cy="3533209"/>
            </a:xfrm>
          </p:grpSpPr>
          <p:sp>
            <p:nvSpPr>
              <p:cNvPr id="25" name="직사각형 24"/>
              <p:cNvSpPr/>
              <p:nvPr/>
            </p:nvSpPr>
            <p:spPr bwMode="auto">
              <a:xfrm>
                <a:off x="3677222" y="3653583"/>
                <a:ext cx="1418135" cy="22085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Signal Connector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134830" y="3415719"/>
                <a:ext cx="1485118" cy="33848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HV Connector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 bwMode="auto">
              <a:xfrm>
                <a:off x="3639074" y="2345449"/>
                <a:ext cx="1366493" cy="25728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Chassis Ground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 bwMode="auto">
              <a:xfrm>
                <a:off x="1900543" y="2003398"/>
                <a:ext cx="1209097" cy="344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PWM Part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 bwMode="auto">
              <a:xfrm>
                <a:off x="3403538" y="4531014"/>
                <a:ext cx="1170027" cy="30847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PTC Core Part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 bwMode="auto">
              <a:xfrm>
                <a:off x="1353829" y="5192069"/>
                <a:ext cx="2129701" cy="344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ko-KR" altLang="en-US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기본 디자인 컨셉 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(</a:t>
                </a:r>
                <a:r>
                  <a:rPr lang="en-US" altLang="ko-KR" sz="1200" b="1" dirty="0" err="1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NEa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&amp; </a:t>
                </a:r>
                <a:r>
                  <a:rPr lang="en-US" altLang="ko-KR" sz="1200" b="1" dirty="0" err="1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MVa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C/O)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303601">
                <a:off x="1719205" y="3740753"/>
                <a:ext cx="1145309" cy="64654"/>
              </a:xfrm>
              <a:custGeom>
                <a:avLst/>
                <a:gdLst>
                  <a:gd name="connsiteX0" fmla="*/ 1145309 w 1145309"/>
                  <a:gd name="connsiteY0" fmla="*/ 0 h 64654"/>
                  <a:gd name="connsiteX1" fmla="*/ 1145309 w 1145309"/>
                  <a:gd name="connsiteY1" fmla="*/ 0 h 64654"/>
                  <a:gd name="connsiteX2" fmla="*/ 1006764 w 1145309"/>
                  <a:gd name="connsiteY2" fmla="*/ 9236 h 64654"/>
                  <a:gd name="connsiteX3" fmla="*/ 212436 w 1145309"/>
                  <a:gd name="connsiteY3" fmla="*/ 64654 h 64654"/>
                  <a:gd name="connsiteX4" fmla="*/ 0 w 1145309"/>
                  <a:gd name="connsiteY4" fmla="*/ 55418 h 6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5309" h="64654">
                    <a:moveTo>
                      <a:pt x="1145309" y="0"/>
                    </a:moveTo>
                    <a:lnTo>
                      <a:pt x="1145309" y="0"/>
                    </a:lnTo>
                    <a:cubicBezTo>
                      <a:pt x="1037628" y="10768"/>
                      <a:pt x="1083887" y="9236"/>
                      <a:pt x="1006764" y="9236"/>
                    </a:cubicBezTo>
                    <a:lnTo>
                      <a:pt x="212436" y="64654"/>
                    </a:lnTo>
                    <a:lnTo>
                      <a:pt x="0" y="55418"/>
                    </a:ln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16446" y="3185124"/>
                <a:ext cx="919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Passenger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Zone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025642" y="3969101"/>
                <a:ext cx="630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Driver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Zone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056" y="1340768"/>
            <a:ext cx="3816424" cy="3077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PTC HEATER </a:t>
            </a: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특성</a:t>
            </a:r>
            <a:endParaRPr lang="ko-KR" altLang="en-US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529064" y="1772816"/>
            <a:ext cx="3960440" cy="2448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2075" tIns="46038" rIns="92075" bIns="46038" anchor="t" anchorCtr="0"/>
          <a:lstStyle/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 성능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 6,300 +10/-5% ( 6,300W ~ 6,690W)</a:t>
            </a: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HEATR ROD Assembly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-.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알루미늄튜브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가압방식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양산실적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-.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원가절감 및 강건한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절연특성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보유 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= Ceramic plate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삭제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PI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합지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필름 적용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Heat core assembly</a:t>
            </a:r>
          </a:p>
          <a:p>
            <a:pPr>
              <a:defRPr/>
            </a:pP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-. Brazing Fin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④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HV CONNECTOR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-. </a:t>
            </a:r>
            <a:r>
              <a:rPr lang="en-US" altLang="ko-KR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APTIVE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35415839</a:t>
            </a: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⑤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Signal connector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-. KET MG 651104-5</a:t>
            </a:r>
          </a:p>
          <a:p>
            <a:pPr>
              <a:defRPr/>
            </a:pP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056" y="4271287"/>
            <a:ext cx="3816424" cy="3077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Safety</a:t>
            </a: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function</a:t>
            </a:r>
            <a:endParaRPr lang="ko-KR" altLang="en-US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5529064" y="4753466"/>
            <a:ext cx="3960440" cy="1843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2075" tIns="46038" rIns="92075" bIns="46038" anchor="t" anchorCtr="0"/>
          <a:lstStyle/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High Voltage Over/Under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Low Voltage Over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Over/Under Current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Over Heat Protection (PCB)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Communication lost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Voltage surge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3" name="직선 연결선 12"/>
          <p:cNvCxnSpPr>
            <a:stCxn id="10" idx="0"/>
          </p:cNvCxnSpPr>
          <p:nvPr/>
        </p:nvCxnSpPr>
        <p:spPr>
          <a:xfrm flipH="1">
            <a:off x="2650766" y="2258883"/>
            <a:ext cx="73412" cy="3035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77232" y="2852936"/>
            <a:ext cx="1080407" cy="1887264"/>
          </a:xfrm>
          <a:custGeom>
            <a:avLst/>
            <a:gdLst>
              <a:gd name="connsiteX0" fmla="*/ 0 w 1079561"/>
              <a:gd name="connsiteY0" fmla="*/ 0 h 1927942"/>
              <a:gd name="connsiteX1" fmla="*/ 1079561 w 1079561"/>
              <a:gd name="connsiteY1" fmla="*/ 0 h 1927942"/>
              <a:gd name="connsiteX2" fmla="*/ 1079561 w 1079561"/>
              <a:gd name="connsiteY2" fmla="*/ 1927942 h 1927942"/>
              <a:gd name="connsiteX3" fmla="*/ 0 w 1079561"/>
              <a:gd name="connsiteY3" fmla="*/ 1927942 h 1927942"/>
              <a:gd name="connsiteX4" fmla="*/ 0 w 1079561"/>
              <a:gd name="connsiteY4" fmla="*/ 0 h 1927942"/>
              <a:gd name="connsiteX0" fmla="*/ 0 w 1079561"/>
              <a:gd name="connsiteY0" fmla="*/ 0 h 2024658"/>
              <a:gd name="connsiteX1" fmla="*/ 1079561 w 1079561"/>
              <a:gd name="connsiteY1" fmla="*/ 96716 h 2024658"/>
              <a:gd name="connsiteX2" fmla="*/ 1079561 w 1079561"/>
              <a:gd name="connsiteY2" fmla="*/ 2024658 h 2024658"/>
              <a:gd name="connsiteX3" fmla="*/ 0 w 1079561"/>
              <a:gd name="connsiteY3" fmla="*/ 2024658 h 2024658"/>
              <a:gd name="connsiteX4" fmla="*/ 0 w 1079561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2024658 h 2024658"/>
              <a:gd name="connsiteX4" fmla="*/ 0 w 1088353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1708135 h 2024658"/>
              <a:gd name="connsiteX4" fmla="*/ 0 w 1088353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325316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407" h="2024658">
                <a:moveTo>
                  <a:pt x="0" y="0"/>
                </a:moveTo>
                <a:lnTo>
                  <a:pt x="1079561" y="325316"/>
                </a:lnTo>
                <a:cubicBezTo>
                  <a:pt x="1076630" y="918140"/>
                  <a:pt x="1082492" y="1431834"/>
                  <a:pt x="1079561" y="2024658"/>
                </a:cubicBezTo>
                <a:lnTo>
                  <a:pt x="0" y="1708135"/>
                </a:lnTo>
                <a:lnTo>
                  <a:pt x="0" y="0"/>
                </a:ln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30" idx="1"/>
          </p:cNvCxnSpPr>
          <p:nvPr/>
        </p:nvCxnSpPr>
        <p:spPr>
          <a:xfrm flipH="1" flipV="1">
            <a:off x="3057639" y="4357041"/>
            <a:ext cx="491574" cy="2416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그림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9" y="2164772"/>
            <a:ext cx="3846355" cy="3790932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83886"/>
              </p:ext>
            </p:extLst>
          </p:nvPr>
        </p:nvGraphicFramePr>
        <p:xfrm>
          <a:off x="4674923" y="799604"/>
          <a:ext cx="4922314" cy="593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1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재질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수량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</a:t>
                      </a:r>
                      <a:endParaRPr lang="en-US" altLang="ko-KR" sz="800" b="1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altLang="ko-KR" sz="800" b="1" dirty="0" err="1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lang="en-US" altLang="ko-KR" sz="800" b="1" baseline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C/O</a:t>
                      </a:r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lang="en-US" altLang="ko-KR" sz="800" b="1" dirty="0" smtClean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(Tc160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NAME PLATE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ART-PAPER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WARNING LABEL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PET TC/S015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COVER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VENT FILTER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02879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MAIN PCB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SIGNAL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WIRE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ASS’Y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CHASSIS GROUND WIRE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HV CONNECTOR ASSY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042106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JOIN PCB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PAD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627461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UPPER HOUSING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ALDC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12.1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  <a:endParaRPr lang="pl-PL" altLang="ko-KR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SIDE BAR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LOWER 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CORE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15-1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BRAZING FIN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AL3030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ROD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ASS’Y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 TUBE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 6063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73098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POLYAMID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FILM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60632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STONE HOLDER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PPS-</a:t>
                      </a:r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GFMD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55%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0375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ROD TERMINAL UPPER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C2680-1/2H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74891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ROD TERMINAL LOWER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C2680-1/2H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598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BaTiO3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T.B.D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52273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fin Plate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SUS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301 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55601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UPPER GROMMET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 510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Temp Sensor </a:t>
                      </a:r>
                      <a:r>
                        <a:rPr lang="en-US" sz="800" b="0" i="0" u="none" strike="noStrike" baseline="0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T.B.D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71444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SPONGE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PU Form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141739"/>
                  </a:ext>
                </a:extLst>
              </a:tr>
            </a:tbl>
          </a:graphicData>
        </a:graphic>
      </p:graphicFrame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B.O.M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2765" y="6073551"/>
            <a:ext cx="3008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&lt;Exploded view :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NEa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&amp;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MVa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C/O&gt;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2" name="직선 연결선 151"/>
          <p:cNvCxnSpPr>
            <a:stCxn id="153" idx="6"/>
          </p:cNvCxnSpPr>
          <p:nvPr/>
        </p:nvCxnSpPr>
        <p:spPr bwMode="auto">
          <a:xfrm>
            <a:off x="1797770" y="2420966"/>
            <a:ext cx="294012" cy="8411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3" name="타원 152"/>
          <p:cNvSpPr/>
          <p:nvPr/>
        </p:nvSpPr>
        <p:spPr>
          <a:xfrm>
            <a:off x="1600676" y="232553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54" name="타원 153"/>
          <p:cNvSpPr/>
          <p:nvPr/>
        </p:nvSpPr>
        <p:spPr>
          <a:xfrm>
            <a:off x="2307634" y="1786867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cxnSp>
        <p:nvCxnSpPr>
          <p:cNvPr id="155" name="직선 연결선 154"/>
          <p:cNvCxnSpPr>
            <a:stCxn id="154" idx="4"/>
          </p:cNvCxnSpPr>
          <p:nvPr/>
        </p:nvCxnSpPr>
        <p:spPr bwMode="auto">
          <a:xfrm>
            <a:off x="2406181" y="1977733"/>
            <a:ext cx="0" cy="284447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6" name="타원 155"/>
          <p:cNvSpPr/>
          <p:nvPr/>
        </p:nvSpPr>
        <p:spPr>
          <a:xfrm>
            <a:off x="3027714" y="233777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3</a:t>
            </a:r>
            <a:endParaRPr lang="ko-KR" altLang="en-US" sz="800"/>
          </a:p>
        </p:txBody>
      </p:sp>
      <p:cxnSp>
        <p:nvCxnSpPr>
          <p:cNvPr id="157" name="직선 연결선 156"/>
          <p:cNvCxnSpPr>
            <a:stCxn id="156" idx="3"/>
          </p:cNvCxnSpPr>
          <p:nvPr/>
        </p:nvCxnSpPr>
        <p:spPr bwMode="auto">
          <a:xfrm flipH="1">
            <a:off x="2791309" y="2500687"/>
            <a:ext cx="265269" cy="128655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8" name="타원 157"/>
          <p:cNvSpPr/>
          <p:nvPr/>
        </p:nvSpPr>
        <p:spPr>
          <a:xfrm>
            <a:off x="2792760" y="195414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4</a:t>
            </a:r>
            <a:endParaRPr lang="ko-KR" altLang="en-US" sz="800"/>
          </a:p>
        </p:txBody>
      </p:sp>
      <p:cxnSp>
        <p:nvCxnSpPr>
          <p:cNvPr id="159" name="직선 연결선 158"/>
          <p:cNvCxnSpPr>
            <a:stCxn id="158" idx="3"/>
          </p:cNvCxnSpPr>
          <p:nvPr/>
        </p:nvCxnSpPr>
        <p:spPr bwMode="auto">
          <a:xfrm flipH="1">
            <a:off x="2533996" y="2117057"/>
            <a:ext cx="287628" cy="31531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0" name="타원 159"/>
          <p:cNvSpPr/>
          <p:nvPr/>
        </p:nvSpPr>
        <p:spPr>
          <a:xfrm>
            <a:off x="3027714" y="272297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5</a:t>
            </a:r>
            <a:endParaRPr lang="ko-KR" altLang="en-US" sz="800"/>
          </a:p>
        </p:txBody>
      </p:sp>
      <p:cxnSp>
        <p:nvCxnSpPr>
          <p:cNvPr id="161" name="직선 연결선 160"/>
          <p:cNvCxnSpPr>
            <a:stCxn id="160" idx="2"/>
          </p:cNvCxnSpPr>
          <p:nvPr/>
        </p:nvCxnSpPr>
        <p:spPr bwMode="auto">
          <a:xfrm flipH="1">
            <a:off x="2724586" y="2818404"/>
            <a:ext cx="303128" cy="166616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2" name="타원 161"/>
          <p:cNvSpPr/>
          <p:nvPr/>
        </p:nvSpPr>
        <p:spPr>
          <a:xfrm>
            <a:off x="4179842" y="344305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6</a:t>
            </a:r>
            <a:endParaRPr lang="ko-KR" altLang="en-US" sz="800"/>
          </a:p>
        </p:txBody>
      </p:sp>
      <p:cxnSp>
        <p:nvCxnSpPr>
          <p:cNvPr id="164" name="직선 연결선 163"/>
          <p:cNvCxnSpPr>
            <a:stCxn id="162" idx="4"/>
          </p:cNvCxnSpPr>
          <p:nvPr/>
        </p:nvCxnSpPr>
        <p:spPr bwMode="auto">
          <a:xfrm>
            <a:off x="4278389" y="3633917"/>
            <a:ext cx="12257" cy="27866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5" name="타원 164"/>
          <p:cNvSpPr/>
          <p:nvPr/>
        </p:nvSpPr>
        <p:spPr>
          <a:xfrm>
            <a:off x="3872880" y="2625805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7</a:t>
            </a:r>
            <a:endParaRPr lang="ko-KR" altLang="en-US" sz="800"/>
          </a:p>
        </p:txBody>
      </p:sp>
      <p:cxnSp>
        <p:nvCxnSpPr>
          <p:cNvPr id="166" name="직선 연결선 165"/>
          <p:cNvCxnSpPr>
            <a:stCxn id="165" idx="3"/>
          </p:cNvCxnSpPr>
          <p:nvPr/>
        </p:nvCxnSpPr>
        <p:spPr bwMode="auto">
          <a:xfrm flipH="1">
            <a:off x="3815927" y="2788719"/>
            <a:ext cx="85817" cy="16745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8" name="타원 167"/>
          <p:cNvSpPr/>
          <p:nvPr/>
        </p:nvSpPr>
        <p:spPr>
          <a:xfrm>
            <a:off x="704528" y="2985020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8</a:t>
            </a:r>
            <a:endParaRPr lang="ko-KR" altLang="en-US" sz="800"/>
          </a:p>
        </p:txBody>
      </p:sp>
      <p:cxnSp>
        <p:nvCxnSpPr>
          <p:cNvPr id="169" name="직선 연결선 168"/>
          <p:cNvCxnSpPr>
            <a:stCxn id="168" idx="4"/>
          </p:cNvCxnSpPr>
          <p:nvPr/>
        </p:nvCxnSpPr>
        <p:spPr bwMode="auto">
          <a:xfrm>
            <a:off x="803075" y="3175886"/>
            <a:ext cx="31086" cy="20877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70" name="타원 169"/>
          <p:cNvSpPr/>
          <p:nvPr/>
        </p:nvSpPr>
        <p:spPr>
          <a:xfrm>
            <a:off x="1554894" y="281667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9</a:t>
            </a:r>
            <a:endParaRPr lang="ko-KR" altLang="en-US" sz="800"/>
          </a:p>
        </p:txBody>
      </p:sp>
      <p:cxnSp>
        <p:nvCxnSpPr>
          <p:cNvPr id="171" name="직선 연결선 170"/>
          <p:cNvCxnSpPr>
            <a:stCxn id="170" idx="6"/>
          </p:cNvCxnSpPr>
          <p:nvPr/>
        </p:nvCxnSpPr>
        <p:spPr bwMode="auto">
          <a:xfrm>
            <a:off x="1751988" y="2912104"/>
            <a:ext cx="434952" cy="17889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35" name="그룹 34"/>
          <p:cNvGrpSpPr/>
          <p:nvPr/>
        </p:nvGrpSpPr>
        <p:grpSpPr>
          <a:xfrm>
            <a:off x="1630718" y="3360782"/>
            <a:ext cx="314545" cy="215444"/>
            <a:chOff x="1123976" y="2626523"/>
            <a:chExt cx="314545" cy="215444"/>
          </a:xfrm>
        </p:grpSpPr>
        <p:sp>
          <p:nvSpPr>
            <p:cNvPr id="175" name="타원 17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dirty="0" smtClean="0"/>
                <a:t>10</a:t>
              </a:r>
              <a:endParaRPr lang="ko-KR" altLang="en-US" sz="800"/>
            </a:p>
          </p:txBody>
        </p:sp>
      </p:grpSp>
      <p:cxnSp>
        <p:nvCxnSpPr>
          <p:cNvPr id="177" name="직선 연결선 176"/>
          <p:cNvCxnSpPr/>
          <p:nvPr/>
        </p:nvCxnSpPr>
        <p:spPr bwMode="auto">
          <a:xfrm flipV="1">
            <a:off x="1894196" y="3417893"/>
            <a:ext cx="250492" cy="4127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78" name="그룹 177"/>
          <p:cNvGrpSpPr/>
          <p:nvPr/>
        </p:nvGrpSpPr>
        <p:grpSpPr>
          <a:xfrm>
            <a:off x="2891307" y="3053337"/>
            <a:ext cx="314545" cy="215444"/>
            <a:chOff x="1123976" y="2626523"/>
            <a:chExt cx="314545" cy="215444"/>
          </a:xfrm>
        </p:grpSpPr>
        <p:sp>
          <p:nvSpPr>
            <p:cNvPr id="179" name="타원 178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11</a:t>
              </a:r>
              <a:endParaRPr lang="ko-KR" altLang="en-US" sz="800"/>
            </a:p>
          </p:txBody>
        </p:sp>
      </p:grpSp>
      <p:cxnSp>
        <p:nvCxnSpPr>
          <p:cNvPr id="181" name="직선 연결선 180"/>
          <p:cNvCxnSpPr/>
          <p:nvPr/>
        </p:nvCxnSpPr>
        <p:spPr bwMode="auto">
          <a:xfrm flipH="1">
            <a:off x="2463480" y="3188152"/>
            <a:ext cx="486889" cy="17263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82" name="그룹 181"/>
          <p:cNvGrpSpPr/>
          <p:nvPr/>
        </p:nvGrpSpPr>
        <p:grpSpPr>
          <a:xfrm>
            <a:off x="1496168" y="3671027"/>
            <a:ext cx="314545" cy="215444"/>
            <a:chOff x="1123976" y="2626523"/>
            <a:chExt cx="314545" cy="215444"/>
          </a:xfrm>
        </p:grpSpPr>
        <p:sp>
          <p:nvSpPr>
            <p:cNvPr id="183" name="타원 182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12</a:t>
              </a:r>
              <a:endParaRPr lang="ko-KR" altLang="en-US" sz="800"/>
            </a:p>
          </p:txBody>
        </p:sp>
      </p:grpSp>
      <p:cxnSp>
        <p:nvCxnSpPr>
          <p:cNvPr id="185" name="직선 연결선 184"/>
          <p:cNvCxnSpPr/>
          <p:nvPr/>
        </p:nvCxnSpPr>
        <p:spPr bwMode="auto">
          <a:xfrm flipV="1">
            <a:off x="1766888" y="3681414"/>
            <a:ext cx="266700" cy="8096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86" name="그룹 185"/>
          <p:cNvGrpSpPr/>
          <p:nvPr/>
        </p:nvGrpSpPr>
        <p:grpSpPr>
          <a:xfrm>
            <a:off x="3583430" y="4786045"/>
            <a:ext cx="314545" cy="215444"/>
            <a:chOff x="1123976" y="2626523"/>
            <a:chExt cx="314545" cy="215444"/>
          </a:xfrm>
        </p:grpSpPr>
        <p:sp>
          <p:nvSpPr>
            <p:cNvPr id="187" name="타원 186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13</a:t>
              </a:r>
              <a:endParaRPr lang="ko-KR" altLang="en-US" sz="800"/>
            </a:p>
          </p:txBody>
        </p:sp>
      </p:grpSp>
      <p:cxnSp>
        <p:nvCxnSpPr>
          <p:cNvPr id="189" name="직선 연결선 188"/>
          <p:cNvCxnSpPr/>
          <p:nvPr/>
        </p:nvCxnSpPr>
        <p:spPr bwMode="auto">
          <a:xfrm flipH="1">
            <a:off x="3298953" y="4895508"/>
            <a:ext cx="339597" cy="143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90" name="그룹 189"/>
          <p:cNvGrpSpPr/>
          <p:nvPr/>
        </p:nvGrpSpPr>
        <p:grpSpPr>
          <a:xfrm>
            <a:off x="1828304" y="5794468"/>
            <a:ext cx="314545" cy="215444"/>
            <a:chOff x="1123976" y="2626523"/>
            <a:chExt cx="314545" cy="215444"/>
          </a:xfrm>
        </p:grpSpPr>
        <p:sp>
          <p:nvSpPr>
            <p:cNvPr id="191" name="타원 190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14</a:t>
              </a:r>
              <a:endParaRPr lang="ko-KR" altLang="en-US" sz="800"/>
            </a:p>
          </p:txBody>
        </p:sp>
      </p:grpSp>
      <p:cxnSp>
        <p:nvCxnSpPr>
          <p:cNvPr id="193" name="직선 연결선 192"/>
          <p:cNvCxnSpPr/>
          <p:nvPr/>
        </p:nvCxnSpPr>
        <p:spPr bwMode="auto">
          <a:xfrm flipV="1">
            <a:off x="2047875" y="5639801"/>
            <a:ext cx="119348" cy="17521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94" name="그룹 193"/>
          <p:cNvGrpSpPr/>
          <p:nvPr/>
        </p:nvGrpSpPr>
        <p:grpSpPr>
          <a:xfrm>
            <a:off x="3054279" y="5661248"/>
            <a:ext cx="314545" cy="215444"/>
            <a:chOff x="1123976" y="2626523"/>
            <a:chExt cx="314545" cy="215444"/>
          </a:xfrm>
        </p:grpSpPr>
        <p:sp>
          <p:nvSpPr>
            <p:cNvPr id="195" name="타원 19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15</a:t>
              </a:r>
              <a:endParaRPr lang="ko-KR" altLang="en-US" sz="800"/>
            </a:p>
          </p:txBody>
        </p:sp>
      </p:grpSp>
      <p:sp>
        <p:nvSpPr>
          <p:cNvPr id="197" name="직사각형 17"/>
          <p:cNvSpPr/>
          <p:nvPr/>
        </p:nvSpPr>
        <p:spPr>
          <a:xfrm>
            <a:off x="2170612" y="3915629"/>
            <a:ext cx="982188" cy="1627979"/>
          </a:xfrm>
          <a:custGeom>
            <a:avLst/>
            <a:gdLst>
              <a:gd name="connsiteX0" fmla="*/ 0 w 1079561"/>
              <a:gd name="connsiteY0" fmla="*/ 0 h 1927942"/>
              <a:gd name="connsiteX1" fmla="*/ 1079561 w 1079561"/>
              <a:gd name="connsiteY1" fmla="*/ 0 h 1927942"/>
              <a:gd name="connsiteX2" fmla="*/ 1079561 w 1079561"/>
              <a:gd name="connsiteY2" fmla="*/ 1927942 h 1927942"/>
              <a:gd name="connsiteX3" fmla="*/ 0 w 1079561"/>
              <a:gd name="connsiteY3" fmla="*/ 1927942 h 1927942"/>
              <a:gd name="connsiteX4" fmla="*/ 0 w 1079561"/>
              <a:gd name="connsiteY4" fmla="*/ 0 h 1927942"/>
              <a:gd name="connsiteX0" fmla="*/ 0 w 1079561"/>
              <a:gd name="connsiteY0" fmla="*/ 0 h 2024658"/>
              <a:gd name="connsiteX1" fmla="*/ 1079561 w 1079561"/>
              <a:gd name="connsiteY1" fmla="*/ 96716 h 2024658"/>
              <a:gd name="connsiteX2" fmla="*/ 1079561 w 1079561"/>
              <a:gd name="connsiteY2" fmla="*/ 2024658 h 2024658"/>
              <a:gd name="connsiteX3" fmla="*/ 0 w 1079561"/>
              <a:gd name="connsiteY3" fmla="*/ 2024658 h 2024658"/>
              <a:gd name="connsiteX4" fmla="*/ 0 w 1079561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2024658 h 2024658"/>
              <a:gd name="connsiteX4" fmla="*/ 0 w 1088353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1708135 h 2024658"/>
              <a:gd name="connsiteX4" fmla="*/ 0 w 1088353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325316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406775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406775 h 2024658"/>
              <a:gd name="connsiteX2" fmla="*/ 1079561 w 1080407"/>
              <a:gd name="connsiteY2" fmla="*/ 2024658 h 2024658"/>
              <a:gd name="connsiteX3" fmla="*/ 0 w 1080407"/>
              <a:gd name="connsiteY3" fmla="*/ 1603402 h 2024658"/>
              <a:gd name="connsiteX4" fmla="*/ 0 w 1080407"/>
              <a:gd name="connsiteY4" fmla="*/ 0 h 2024658"/>
              <a:gd name="connsiteX0" fmla="*/ 29583 w 1080407"/>
              <a:gd name="connsiteY0" fmla="*/ 0 h 2036294"/>
              <a:gd name="connsiteX1" fmla="*/ 1079561 w 1080407"/>
              <a:gd name="connsiteY1" fmla="*/ 418411 h 2036294"/>
              <a:gd name="connsiteX2" fmla="*/ 1079561 w 1080407"/>
              <a:gd name="connsiteY2" fmla="*/ 2036294 h 2036294"/>
              <a:gd name="connsiteX3" fmla="*/ 0 w 1080407"/>
              <a:gd name="connsiteY3" fmla="*/ 1615038 h 2036294"/>
              <a:gd name="connsiteX4" fmla="*/ 29583 w 1080407"/>
              <a:gd name="connsiteY4" fmla="*/ 0 h 20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407" h="2036294">
                <a:moveTo>
                  <a:pt x="29583" y="0"/>
                </a:moveTo>
                <a:lnTo>
                  <a:pt x="1079561" y="418411"/>
                </a:lnTo>
                <a:cubicBezTo>
                  <a:pt x="1076630" y="1011235"/>
                  <a:pt x="1082492" y="1443470"/>
                  <a:pt x="1079561" y="2036294"/>
                </a:cubicBezTo>
                <a:lnTo>
                  <a:pt x="0" y="1615038"/>
                </a:lnTo>
                <a:lnTo>
                  <a:pt x="2958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/>
          <p:cNvCxnSpPr/>
          <p:nvPr/>
        </p:nvCxnSpPr>
        <p:spPr bwMode="auto">
          <a:xfrm flipH="1" flipV="1">
            <a:off x="3002906" y="5489268"/>
            <a:ext cx="154632" cy="20430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03" name="그룹 202"/>
          <p:cNvGrpSpPr/>
          <p:nvPr/>
        </p:nvGrpSpPr>
        <p:grpSpPr>
          <a:xfrm>
            <a:off x="3701562" y="4060238"/>
            <a:ext cx="314545" cy="215444"/>
            <a:chOff x="1123976" y="2626523"/>
            <a:chExt cx="314545" cy="215444"/>
          </a:xfrm>
        </p:grpSpPr>
        <p:sp>
          <p:nvSpPr>
            <p:cNvPr id="204" name="타원 203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16</a:t>
              </a:r>
              <a:endParaRPr lang="ko-KR" altLang="en-US" sz="800"/>
            </a:p>
          </p:txBody>
        </p:sp>
      </p:grpSp>
      <p:cxnSp>
        <p:nvCxnSpPr>
          <p:cNvPr id="206" name="직선 연결선 205"/>
          <p:cNvCxnSpPr/>
          <p:nvPr/>
        </p:nvCxnSpPr>
        <p:spPr bwMode="auto">
          <a:xfrm flipH="1" flipV="1">
            <a:off x="2783369" y="3999004"/>
            <a:ext cx="974244" cy="16342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09" name="그룹 208"/>
          <p:cNvGrpSpPr/>
          <p:nvPr/>
        </p:nvGrpSpPr>
        <p:grpSpPr>
          <a:xfrm>
            <a:off x="3814154" y="4462571"/>
            <a:ext cx="314545" cy="215444"/>
            <a:chOff x="1123976" y="2626523"/>
            <a:chExt cx="314545" cy="215444"/>
          </a:xfrm>
        </p:grpSpPr>
        <p:sp>
          <p:nvSpPr>
            <p:cNvPr id="210" name="타원 209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17</a:t>
              </a:r>
              <a:endParaRPr lang="ko-KR" altLang="en-US" sz="800"/>
            </a:p>
          </p:txBody>
        </p:sp>
      </p:grpSp>
      <p:cxnSp>
        <p:nvCxnSpPr>
          <p:cNvPr id="212" name="직선 연결선 211"/>
          <p:cNvCxnSpPr/>
          <p:nvPr/>
        </p:nvCxnSpPr>
        <p:spPr bwMode="auto">
          <a:xfrm flipH="1" flipV="1">
            <a:off x="3523698" y="4545146"/>
            <a:ext cx="362502" cy="35646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14" name="그룹 213"/>
          <p:cNvGrpSpPr/>
          <p:nvPr/>
        </p:nvGrpSpPr>
        <p:grpSpPr>
          <a:xfrm>
            <a:off x="794320" y="5199641"/>
            <a:ext cx="314545" cy="215444"/>
            <a:chOff x="1123976" y="2626523"/>
            <a:chExt cx="314545" cy="215444"/>
          </a:xfrm>
        </p:grpSpPr>
        <p:sp>
          <p:nvSpPr>
            <p:cNvPr id="215" name="타원 21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19</a:t>
              </a:r>
              <a:endParaRPr lang="ko-KR" altLang="en-US" sz="800"/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1515947" y="5416400"/>
            <a:ext cx="314545" cy="215444"/>
            <a:chOff x="1123976" y="2626523"/>
            <a:chExt cx="314545" cy="215444"/>
          </a:xfrm>
        </p:grpSpPr>
        <p:sp>
          <p:nvSpPr>
            <p:cNvPr id="219" name="타원 218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dirty="0" smtClean="0"/>
                <a:t>18</a:t>
              </a:r>
              <a:endParaRPr lang="ko-KR" altLang="en-US" sz="800"/>
            </a:p>
          </p:txBody>
        </p:sp>
      </p:grpSp>
      <p:cxnSp>
        <p:nvCxnSpPr>
          <p:cNvPr id="222" name="직선 연결선 221"/>
          <p:cNvCxnSpPr/>
          <p:nvPr/>
        </p:nvCxnSpPr>
        <p:spPr bwMode="auto">
          <a:xfrm flipV="1">
            <a:off x="1043940" y="5105813"/>
            <a:ext cx="224739" cy="151987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33" name="직선 연결선 232"/>
          <p:cNvCxnSpPr/>
          <p:nvPr/>
        </p:nvCxnSpPr>
        <p:spPr bwMode="auto">
          <a:xfrm flipV="1">
            <a:off x="1781175" y="5391151"/>
            <a:ext cx="390525" cy="123824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68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98376" y="1198592"/>
          <a:ext cx="9280334" cy="4587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96588699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1460202551"/>
                    </a:ext>
                  </a:extLst>
                </a:gridCol>
                <a:gridCol w="1828334">
                  <a:extLst>
                    <a:ext uri="{9D8B030D-6E8A-4147-A177-3AD203B41FA5}">
                      <a16:colId xmlns:a16="http://schemas.microsoft.com/office/drawing/2014/main" val="3553583570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3405226207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373291673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슈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 인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개선 방안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 고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98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작동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(overall 38dbA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1.IGBT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스위칭에 의한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/>
                      </a:r>
                      <a:b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전기적 소음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고전압 인가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시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이온이동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의한 충격 소음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PWM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출력 주파수 변경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(150Hz → 12Hz)</a:t>
                      </a:r>
                      <a:endParaRPr lang="ko-KR" altLang="en-US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히트로드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內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 FILM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SILICONE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이중구조 반영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단품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작동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NOISE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측정 결과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MAX 50dB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수준</a:t>
                      </a:r>
                      <a:b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@600V, 10cm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이격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측정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78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과전압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인한 오작동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 소손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(SHORT)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High side </a:t>
                      </a: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IGBT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를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배치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차량 시동 불가 회피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설계를 반영함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81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냄새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1.PTC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히터 작동 시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발열부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온도상승에 따른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히팅부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실리콘 냄새 발생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방열핀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잔류 오일에 의한 냄새 발생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실리콘 사용 최소화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(Al-Tube)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접착 실리콘 백금 촉매 제품 적용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Aging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공정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r>
                        <a:rPr lang="en-US" altLang="ko-KR" sz="120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Front </a:t>
                      </a:r>
                      <a:r>
                        <a:rPr lang="ko-KR" altLang="en-US" sz="120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냄새 평가 결과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88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과전압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인한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CAN transceiver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 전압 고려한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내전압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성능 확보 미흡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 전압을 고려한 최대 동작 전압 대비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1.6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 전압 사양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(1350V)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E-Capacitor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79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HVAC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열 변형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방열성능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증대를 위한 </a:t>
                      </a:r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스톤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발열온도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증대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(Tc : 180℃→210℃)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CORE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과열 방지 기능 적용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Heat rod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단자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개소 적용으로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ZONE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 열 간섭 최소화 구조 적용</a:t>
                      </a:r>
                    </a:p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 160℃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반영 예정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고객 요구 사항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93787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00472" y="764704"/>
            <a:ext cx="307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주요 </a:t>
            </a:r>
            <a:r>
              <a:rPr lang="ko-KR" altLang="en-US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과거차</a:t>
            </a:r>
            <a:r>
              <a: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이슈 </a:t>
            </a:r>
            <a:r>
              <a:rPr lang="en-US" altLang="ko-KR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Summary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440" y="1844824"/>
            <a:ext cx="701270" cy="2668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2935" y="4005064"/>
            <a:ext cx="604515" cy="725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1352" y="2348880"/>
            <a:ext cx="527682" cy="577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805" y="4854925"/>
            <a:ext cx="2008974" cy="840231"/>
          </a:xfrm>
          <a:prstGeom prst="rect">
            <a:avLst/>
          </a:prstGeom>
        </p:spPr>
      </p:pic>
      <p:graphicFrame>
        <p:nvGraphicFramePr>
          <p:cNvPr id="6" name="개체 5"/>
          <p:cNvGraphicFramePr>
            <a:graphicFrameLocks/>
          </p:cNvGraphicFramePr>
          <p:nvPr>
            <p:extLst/>
          </p:nvPr>
        </p:nvGraphicFramePr>
        <p:xfrm>
          <a:off x="9067779" y="3303314"/>
          <a:ext cx="36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Acrobat Document" showAsIcon="1" r:id="rId8" imgW="380880" imgH="771480" progId="Acrobat.Document.DC">
                  <p:embed/>
                </p:oleObj>
              </mc:Choice>
              <mc:Fallback>
                <p:oleObj name="Acrobat Document" showAsIcon="1" r:id="rId8" imgW="380880" imgH="771480" progId="Acrobat.Document.DC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67779" y="3303314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accent3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5931"/>
              </p:ext>
            </p:extLst>
          </p:nvPr>
        </p:nvGraphicFramePr>
        <p:xfrm>
          <a:off x="355122" y="1700808"/>
          <a:ext cx="9134382" cy="3658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Rod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Assy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1.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최소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연면거리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기준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: Min 5mm </a:t>
                      </a:r>
                      <a:b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</a:b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내전압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Max 0.5mA @4,300V, 60s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만족 기준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: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최소 거리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5.1mm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이상 설계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According to IEC60664-1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주요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내전압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이격거리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016725"/>
            <a:ext cx="1315568" cy="980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8" y="2518969"/>
            <a:ext cx="1224136" cy="1477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547" y="3008848"/>
            <a:ext cx="3214640" cy="17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IP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265681"/>
              </p:ext>
            </p:extLst>
          </p:nvPr>
        </p:nvGraphicFramePr>
        <p:xfrm>
          <a:off x="355122" y="1700808"/>
          <a:ext cx="9134382" cy="3910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COVER </a:t>
                      </a:r>
                    </a:p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PMW CONTROL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Cover &amp; Upper Housing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간 실리콘 충진하여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MEMBRANE </a:t>
                      </a: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FILTER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Test according to DIN 40050 (IP67)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WIRE </a:t>
                      </a:r>
                    </a:p>
                    <a:p>
                      <a:pPr algn="ctr"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PWM  CONTROL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Apply Water Proof HV &amp; LV Connector</a:t>
                      </a: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3" name="TextBox 10"/>
          <p:cNvSpPr txBox="1"/>
          <p:nvPr/>
        </p:nvSpPr>
        <p:spPr>
          <a:xfrm>
            <a:off x="2540602" y="1314868"/>
            <a:ext cx="4862405" cy="3139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■ 수밀 기준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: IPx7 (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물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1m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에서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 30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분 방치 후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PTC 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기능에 이상 없을 것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)</a:t>
            </a:r>
            <a:endParaRPr lang="ko-KR" altLang="en-US" sz="1200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55" y="1995257"/>
            <a:ext cx="3012730" cy="21211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256" y="4214241"/>
            <a:ext cx="3155288" cy="13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IP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19931"/>
              </p:ext>
            </p:extLst>
          </p:nvPr>
        </p:nvGraphicFramePr>
        <p:xfrm>
          <a:off x="355122" y="1700808"/>
          <a:ext cx="9134382" cy="3010624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CORE </a:t>
                      </a:r>
                    </a:p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PWM  CONTROL</a:t>
                      </a: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방수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충진제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도포 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Test according to DIN 40050 (IP67)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ROD</a:t>
                      </a: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AL Tube Type Heat rod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로 외부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Rod </a:t>
                      </a: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Ass’y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상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하단 방수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충진제로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TextBox 10"/>
          <p:cNvSpPr txBox="1"/>
          <p:nvPr/>
        </p:nvSpPr>
        <p:spPr>
          <a:xfrm>
            <a:off x="2540602" y="1314868"/>
            <a:ext cx="4862405" cy="3139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■ 수밀 기준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: IPx7 (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물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1m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에서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 30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분 방치 후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PTC 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기능에 이상 없을 것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)</a:t>
            </a:r>
            <a:endParaRPr lang="ko-KR" altLang="en-US" sz="12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2" y="4869160"/>
            <a:ext cx="408651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※) </a:t>
            </a:r>
            <a:r>
              <a:rPr lang="ko-KR" altLang="en-US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당사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PTC</a:t>
            </a:r>
            <a:r>
              <a:rPr lang="en-US" altLang="ko-KR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HEATER IP67 </a:t>
            </a:r>
            <a:r>
              <a:rPr lang="ko-KR" altLang="en-US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디자인 반영 </a:t>
            </a:r>
            <a:endParaRPr lang="ko-KR" altLang="en-US" sz="1600" b="1" dirty="0">
              <a:solidFill>
                <a:srgbClr val="0070C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204864"/>
            <a:ext cx="3312368" cy="22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Char char="v"/>
          <a:tabLst/>
          <a:defRPr kumimoji="0" lang="ko-KR" altLang="en-US" sz="15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새굴림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Char char="v"/>
          <a:tabLst/>
          <a:defRPr kumimoji="0" lang="ko-KR" altLang="en-US" sz="15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새굴림" pitchFamily="18" charset="-127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2751</Words>
  <Application>Microsoft Office PowerPoint</Application>
  <PresentationFormat>A4 용지(210x297mm)</PresentationFormat>
  <Paragraphs>997</Paragraphs>
  <Slides>25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48" baseType="lpstr">
      <vt:lpstr>HY헤드라인M</vt:lpstr>
      <vt:lpstr>微软雅黑</vt:lpstr>
      <vt:lpstr>ＭＳ Ｐゴシック</vt:lpstr>
      <vt:lpstr>宋体</vt:lpstr>
      <vt:lpstr>굴림</vt:lpstr>
      <vt:lpstr>굴림</vt:lpstr>
      <vt:lpstr>돋움</vt:lpstr>
      <vt:lpstr>맑은 고딕</vt:lpstr>
      <vt:lpstr>현대하모니 B</vt:lpstr>
      <vt:lpstr>현대하모니 L</vt:lpstr>
      <vt:lpstr>현대하모니 M</vt:lpstr>
      <vt:lpstr>Arial</vt:lpstr>
      <vt:lpstr>Arial Black</vt:lpstr>
      <vt:lpstr>Impact</vt:lpstr>
      <vt:lpstr>Tahoma</vt:lpstr>
      <vt:lpstr>Verdana</vt:lpstr>
      <vt:lpstr>Wingdings</vt:lpstr>
      <vt:lpstr>1_Office 테마</vt:lpstr>
      <vt:lpstr>Theme1</vt:lpstr>
      <vt:lpstr>Acrobat Document</vt:lpstr>
      <vt:lpstr>패키지</vt:lpstr>
      <vt:lpstr>Microsoft PowerPoint 프레젠테이션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shwei</dc:creator>
  <cp:lastModifiedBy>jihoon</cp:lastModifiedBy>
  <cp:revision>283</cp:revision>
  <cp:lastPrinted>2021-08-30T02:38:37Z</cp:lastPrinted>
  <dcterms:created xsi:type="dcterms:W3CDTF">2018-04-11T06:20:14Z</dcterms:created>
  <dcterms:modified xsi:type="dcterms:W3CDTF">2023-10-13T05:42:42Z</dcterms:modified>
</cp:coreProperties>
</file>